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notesMasterIdLst>
    <p:notesMasterId r:id="rId50"/>
  </p:notesMasterIdLst>
  <p:handoutMasterIdLst>
    <p:handoutMasterId r:id="rId51"/>
  </p:handoutMasterIdLst>
  <p:sldIdLst>
    <p:sldId id="920" r:id="rId2"/>
    <p:sldId id="975" r:id="rId3"/>
    <p:sldId id="996" r:id="rId4"/>
    <p:sldId id="997" r:id="rId5"/>
    <p:sldId id="998" r:id="rId6"/>
    <p:sldId id="999" r:id="rId7"/>
    <p:sldId id="1000" r:id="rId8"/>
    <p:sldId id="1008" r:id="rId9"/>
    <p:sldId id="1001" r:id="rId10"/>
    <p:sldId id="1007" r:id="rId11"/>
    <p:sldId id="1006" r:id="rId12"/>
    <p:sldId id="1005" r:id="rId13"/>
    <p:sldId id="1002" r:id="rId14"/>
    <p:sldId id="1003" r:id="rId15"/>
    <p:sldId id="1016" r:id="rId16"/>
    <p:sldId id="1018" r:id="rId17"/>
    <p:sldId id="1009" r:id="rId18"/>
    <p:sldId id="1013" r:id="rId19"/>
    <p:sldId id="1017" r:id="rId20"/>
    <p:sldId id="1014" r:id="rId21"/>
    <p:sldId id="1015" r:id="rId22"/>
    <p:sldId id="977" r:id="rId23"/>
    <p:sldId id="978" r:id="rId24"/>
    <p:sldId id="979" r:id="rId25"/>
    <p:sldId id="1010" r:id="rId26"/>
    <p:sldId id="980" r:id="rId27"/>
    <p:sldId id="981" r:id="rId28"/>
    <p:sldId id="982" r:id="rId29"/>
    <p:sldId id="1019" r:id="rId30"/>
    <p:sldId id="1021" r:id="rId31"/>
    <p:sldId id="1022" r:id="rId32"/>
    <p:sldId id="983" r:id="rId33"/>
    <p:sldId id="984" r:id="rId34"/>
    <p:sldId id="985" r:id="rId35"/>
    <p:sldId id="1020" r:id="rId36"/>
    <p:sldId id="986" r:id="rId37"/>
    <p:sldId id="987" r:id="rId38"/>
    <p:sldId id="988" r:id="rId39"/>
    <p:sldId id="989" r:id="rId40"/>
    <p:sldId id="990" r:id="rId41"/>
    <p:sldId id="991" r:id="rId42"/>
    <p:sldId id="992" r:id="rId43"/>
    <p:sldId id="993" r:id="rId44"/>
    <p:sldId id="994" r:id="rId45"/>
    <p:sldId id="995" r:id="rId46"/>
    <p:sldId id="1011" r:id="rId47"/>
    <p:sldId id="1012" r:id="rId48"/>
    <p:sldId id="804" r:id="rId49"/>
  </p:sldIdLst>
  <p:sldSz cx="12192000" cy="6858000"/>
  <p:notesSz cx="6858000" cy="9144000"/>
  <p:defaultTextStyle>
    <a:defPPr>
      <a:defRPr lang="zh-CN"/>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E3DEC67-D806-4995-AABB-192EF5060B06}">
          <p14:sldIdLst>
            <p14:sldId id="920"/>
            <p14:sldId id="975"/>
            <p14:sldId id="996"/>
            <p14:sldId id="997"/>
            <p14:sldId id="998"/>
            <p14:sldId id="999"/>
            <p14:sldId id="1000"/>
            <p14:sldId id="1008"/>
            <p14:sldId id="1001"/>
            <p14:sldId id="1007"/>
            <p14:sldId id="1006"/>
            <p14:sldId id="1005"/>
            <p14:sldId id="1002"/>
            <p14:sldId id="1003"/>
            <p14:sldId id="1016"/>
            <p14:sldId id="1018"/>
            <p14:sldId id="1009"/>
            <p14:sldId id="1013"/>
            <p14:sldId id="1017"/>
            <p14:sldId id="1014"/>
            <p14:sldId id="1015"/>
            <p14:sldId id="977"/>
            <p14:sldId id="978"/>
            <p14:sldId id="979"/>
            <p14:sldId id="1010"/>
            <p14:sldId id="980"/>
            <p14:sldId id="981"/>
            <p14:sldId id="982"/>
            <p14:sldId id="1019"/>
            <p14:sldId id="1021"/>
            <p14:sldId id="1022"/>
            <p14:sldId id="983"/>
            <p14:sldId id="984"/>
            <p14:sldId id="985"/>
            <p14:sldId id="1020"/>
            <p14:sldId id="986"/>
            <p14:sldId id="987"/>
            <p14:sldId id="988"/>
            <p14:sldId id="989"/>
            <p14:sldId id="990"/>
            <p14:sldId id="991"/>
            <p14:sldId id="992"/>
            <p14:sldId id="993"/>
            <p14:sldId id="994"/>
            <p14:sldId id="995"/>
            <p14:sldId id="1011"/>
            <p14:sldId id="1012"/>
            <p14:sldId id="804"/>
          </p14:sldIdLst>
        </p14:section>
      </p14:sectionLst>
    </p:ex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hiddenSlides="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FF2600"/>
    <a:srgbClr val="FF8000"/>
    <a:srgbClr val="A30000"/>
    <a:srgbClr val="AB79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p:cViewPr varScale="1">
        <p:scale>
          <a:sx n="88" d="100"/>
          <a:sy n="88" d="100"/>
        </p:scale>
        <p:origin x="1816" y="60"/>
      </p:cViewPr>
      <p:guideLst>
        <p:guide orient="horz" pos="2137"/>
        <p:guide pos="3840"/>
      </p:guideLst>
    </p:cSldViewPr>
  </p:slideViewPr>
  <p:outlineViewPr>
    <p:cViewPr>
      <p:scale>
        <a:sx n="33" d="100"/>
        <a:sy n="33" d="100"/>
      </p:scale>
      <p:origin x="0" y="-2597"/>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6" d="100"/>
          <a:sy n="96" d="100"/>
        </p:scale>
        <p:origin x="6134"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CC6E495-074D-4A49-A062-D8E5D467D02D}" type="datetimeFigureOut">
              <a:rPr lang="en-US" smtClean="0"/>
              <a:t>5/16/2022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FCF7EF5-C109-324F-9D29-7407436FD491}" type="slidenum">
              <a:rPr lang="en-US" smtClean="0"/>
              <a:t>‹#›</a:t>
            </a:fld>
            <a:endParaRPr lang="en-US"/>
          </a:p>
        </p:txBody>
      </p:sp>
    </p:spTree>
    <p:extLst>
      <p:ext uri="{BB962C8B-B14F-4D97-AF65-F5344CB8AC3E}">
        <p14:creationId xmlns:p14="http://schemas.microsoft.com/office/powerpoint/2010/main" val="1351265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F24AD7-4E24-49EC-8378-ED00CCEB1ED7}" type="datetimeFigureOut">
              <a:rPr lang="zh-CN" altLang="en-US" smtClean="0"/>
              <a:t>2022/5/16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317EA-879D-4C18-A7FE-780B87215D61}" type="slidenum">
              <a:rPr lang="zh-CN" altLang="en-US" smtClean="0"/>
              <a:t>‹#›</a:t>
            </a:fld>
            <a:endParaRPr lang="zh-CN" altLang="en-US"/>
          </a:p>
        </p:txBody>
      </p:sp>
    </p:spTree>
    <p:extLst>
      <p:ext uri="{BB962C8B-B14F-4D97-AF65-F5344CB8AC3E}">
        <p14:creationId xmlns:p14="http://schemas.microsoft.com/office/powerpoint/2010/main" val="85125848"/>
      </p:ext>
    </p:extLst>
  </p:cSld>
  <p:clrMap bg1="lt1" tx1="dk1" bg2="lt2" tx2="dk2" accent1="accent1" accent2="accent2" accent3="accent3" accent4="accent4" accent5="accent5" accent6="accent6" hlink="hlink" folHlink="folHlink"/>
  <p:notesStyle>
    <a:lvl1pPr marL="0" algn="l" defTabSz="914378" rtl="0" eaLnBrk="1" latinLnBrk="0" hangingPunct="1">
      <a:defRPr sz="1200" kern="1200">
        <a:solidFill>
          <a:schemeClr val="tx1"/>
        </a:solidFill>
        <a:latin typeface="+mn-lt"/>
        <a:ea typeface="+mn-ea"/>
        <a:cs typeface="+mn-cs"/>
      </a:defRPr>
    </a:lvl1pPr>
    <a:lvl2pPr marL="457189" algn="l" defTabSz="914378" rtl="0" eaLnBrk="1" latinLnBrk="0" hangingPunct="1">
      <a:defRPr sz="1200" kern="1200">
        <a:solidFill>
          <a:schemeClr val="tx1"/>
        </a:solidFill>
        <a:latin typeface="+mn-lt"/>
        <a:ea typeface="+mn-ea"/>
        <a:cs typeface="+mn-cs"/>
      </a:defRPr>
    </a:lvl2pPr>
    <a:lvl3pPr marL="914378" algn="l" defTabSz="914378" rtl="0" eaLnBrk="1" latinLnBrk="0" hangingPunct="1">
      <a:defRPr sz="1200" kern="1200">
        <a:solidFill>
          <a:schemeClr val="tx1"/>
        </a:solidFill>
        <a:latin typeface="+mn-lt"/>
        <a:ea typeface="+mn-ea"/>
        <a:cs typeface="+mn-cs"/>
      </a:defRPr>
    </a:lvl3pPr>
    <a:lvl4pPr marL="1371566" algn="l" defTabSz="914378" rtl="0" eaLnBrk="1" latinLnBrk="0" hangingPunct="1">
      <a:defRPr sz="1200" kern="1200">
        <a:solidFill>
          <a:schemeClr val="tx1"/>
        </a:solidFill>
        <a:latin typeface="+mn-lt"/>
        <a:ea typeface="+mn-ea"/>
        <a:cs typeface="+mn-cs"/>
      </a:defRPr>
    </a:lvl4pPr>
    <a:lvl5pPr marL="1828754" algn="l" defTabSz="914378" rtl="0" eaLnBrk="1" latinLnBrk="0" hangingPunct="1">
      <a:defRPr sz="1200" kern="1200">
        <a:solidFill>
          <a:schemeClr val="tx1"/>
        </a:solidFill>
        <a:latin typeface="+mn-lt"/>
        <a:ea typeface="+mn-ea"/>
        <a:cs typeface="+mn-cs"/>
      </a:defRPr>
    </a:lvl5pPr>
    <a:lvl6pPr marL="2285943" algn="l" defTabSz="914378" rtl="0" eaLnBrk="1" latinLnBrk="0" hangingPunct="1">
      <a:defRPr sz="1200" kern="1200">
        <a:solidFill>
          <a:schemeClr val="tx1"/>
        </a:solidFill>
        <a:latin typeface="+mn-lt"/>
        <a:ea typeface="+mn-ea"/>
        <a:cs typeface="+mn-cs"/>
      </a:defRPr>
    </a:lvl6pPr>
    <a:lvl7pPr marL="2743132" algn="l" defTabSz="914378" rtl="0" eaLnBrk="1" latinLnBrk="0" hangingPunct="1">
      <a:defRPr sz="1200" kern="1200">
        <a:solidFill>
          <a:schemeClr val="tx1"/>
        </a:solidFill>
        <a:latin typeface="+mn-lt"/>
        <a:ea typeface="+mn-ea"/>
        <a:cs typeface="+mn-cs"/>
      </a:defRPr>
    </a:lvl7pPr>
    <a:lvl8pPr marL="3200320" algn="l" defTabSz="914378" rtl="0" eaLnBrk="1" latinLnBrk="0" hangingPunct="1">
      <a:defRPr sz="1200" kern="1200">
        <a:solidFill>
          <a:schemeClr val="tx1"/>
        </a:solidFill>
        <a:latin typeface="+mn-lt"/>
        <a:ea typeface="+mn-ea"/>
        <a:cs typeface="+mn-cs"/>
      </a:defRPr>
    </a:lvl8pPr>
    <a:lvl9pPr marL="3657509" algn="l" defTabSz="9143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kumimoji="1" lang="zh-CN" altLang="en-US" dirty="0"/>
              <a:t>工作新意图发现</a:t>
            </a:r>
            <a:endParaRPr kumimoji="1" lang="en-US" altLang="zh-TW" dirty="0"/>
          </a:p>
        </p:txBody>
      </p:sp>
      <p:sp>
        <p:nvSpPr>
          <p:cNvPr id="4" name="投影片編號版面配置區 3"/>
          <p:cNvSpPr>
            <a:spLocks noGrp="1"/>
          </p:cNvSpPr>
          <p:nvPr>
            <p:ph type="sldNum" sz="quarter" idx="10"/>
          </p:nvPr>
        </p:nvSpPr>
        <p:spPr/>
        <p:txBody>
          <a:bodyPr/>
          <a:lstStyle/>
          <a:p>
            <a:fld id="{3BB317EA-879D-4C18-A7FE-780B87215D61}" type="slidenum">
              <a:rPr lang="zh-CN" altLang="en-US" smtClean="0"/>
              <a:t>48</a:t>
            </a:fld>
            <a:endParaRPr lang="zh-CN" altLang="en-US"/>
          </a:p>
        </p:txBody>
      </p:sp>
    </p:spTree>
    <p:extLst>
      <p:ext uri="{BB962C8B-B14F-4D97-AF65-F5344CB8AC3E}">
        <p14:creationId xmlns:p14="http://schemas.microsoft.com/office/powerpoint/2010/main" val="5494029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1424" y="1700814"/>
            <a:ext cx="10363200" cy="1470025"/>
          </a:xfrm>
        </p:spPr>
        <p:txBody>
          <a:bodyPr>
            <a:normAutofit/>
          </a:bodyPr>
          <a:lstStyle>
            <a:lvl1pPr>
              <a:defRPr sz="3600">
                <a:latin typeface="Microsoft YaHei" charset="-122"/>
                <a:ea typeface="Microsoft YaHei" charset="-122"/>
                <a:cs typeface="Microsoft YaHei" charset="-122"/>
              </a:defRPr>
            </a:lvl1pPr>
          </a:lstStyle>
          <a:p>
            <a:r>
              <a:rPr lang="zh-CN" altLang="en-US" dirty="0"/>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Microsoft YaHei" charset="-122"/>
                <a:ea typeface="Microsoft YaHei" charset="-122"/>
                <a:cs typeface="Microsoft YaHei" charset="-122"/>
              </a:defRPr>
            </a:lvl1pPr>
            <a:lvl2pPr marL="457167" indent="0" algn="ctr">
              <a:buNone/>
              <a:defRPr>
                <a:solidFill>
                  <a:schemeClr val="tx1">
                    <a:tint val="75000"/>
                  </a:schemeClr>
                </a:solidFill>
              </a:defRPr>
            </a:lvl2pPr>
            <a:lvl3pPr marL="914332" indent="0" algn="ctr">
              <a:buNone/>
              <a:defRPr>
                <a:solidFill>
                  <a:schemeClr val="tx1">
                    <a:tint val="75000"/>
                  </a:schemeClr>
                </a:solidFill>
              </a:defRPr>
            </a:lvl3pPr>
            <a:lvl4pPr marL="1371498" indent="0" algn="ctr">
              <a:buNone/>
              <a:defRPr>
                <a:solidFill>
                  <a:schemeClr val="tx1">
                    <a:tint val="75000"/>
                  </a:schemeClr>
                </a:solidFill>
              </a:defRPr>
            </a:lvl4pPr>
            <a:lvl5pPr marL="1828664" indent="0" algn="ctr">
              <a:buNone/>
              <a:defRPr>
                <a:solidFill>
                  <a:schemeClr val="tx1">
                    <a:tint val="75000"/>
                  </a:schemeClr>
                </a:solidFill>
              </a:defRPr>
            </a:lvl5pPr>
            <a:lvl6pPr marL="2285830" indent="0" algn="ctr">
              <a:buNone/>
              <a:defRPr>
                <a:solidFill>
                  <a:schemeClr val="tx1">
                    <a:tint val="75000"/>
                  </a:schemeClr>
                </a:solidFill>
              </a:defRPr>
            </a:lvl6pPr>
            <a:lvl7pPr marL="2742994" indent="0" algn="ctr">
              <a:buNone/>
              <a:defRPr>
                <a:solidFill>
                  <a:schemeClr val="tx1">
                    <a:tint val="75000"/>
                  </a:schemeClr>
                </a:solidFill>
              </a:defRPr>
            </a:lvl7pPr>
            <a:lvl8pPr marL="3200160" indent="0" algn="ctr">
              <a:buNone/>
              <a:defRPr>
                <a:solidFill>
                  <a:schemeClr val="tx1">
                    <a:tint val="75000"/>
                  </a:schemeClr>
                </a:solidFill>
              </a:defRPr>
            </a:lvl8pPr>
            <a:lvl9pPr marL="3657327"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endParaRPr lang="zh-CN" alt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3431180"/>
            <a:ext cx="12192000" cy="213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圖片 5">
            <a:extLst>
              <a:ext uri="{FF2B5EF4-FFF2-40B4-BE49-F238E27FC236}">
                <a16:creationId xmlns:a16="http://schemas.microsoft.com/office/drawing/2014/main" id="{6DDB4344-6D08-F045-8258-D96AB1178DB2}"/>
              </a:ext>
            </a:extLst>
          </p:cNvPr>
          <p:cNvPicPr>
            <a:picLocks/>
          </p:cNvPicPr>
          <p:nvPr userDrawn="1"/>
        </p:nvPicPr>
        <p:blipFill>
          <a:blip r:embed="rId3" cstate="print">
            <a:extLst>
              <a:ext uri="{28A0092B-C50C-407E-A947-70E740481C1C}">
                <a14:useLocalDpi xmlns:a14="http://schemas.microsoft.com/office/drawing/2010/main" val="0"/>
              </a:ext>
            </a:extLst>
          </a:blip>
          <a:stretch>
            <a:fillRect/>
          </a:stretch>
        </p:blipFill>
        <p:spPr>
          <a:xfrm>
            <a:off x="10903669" y="145071"/>
            <a:ext cx="1080000" cy="1080000"/>
          </a:xfrm>
          <a:prstGeom prst="rect">
            <a:avLst/>
          </a:prstGeom>
        </p:spPr>
      </p:pic>
    </p:spTree>
    <p:extLst>
      <p:ext uri="{BB962C8B-B14F-4D97-AF65-F5344CB8AC3E}">
        <p14:creationId xmlns:p14="http://schemas.microsoft.com/office/powerpoint/2010/main" val="1344739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endParaRPr lang="zh-CN" altLang="en-US" dirty="0"/>
          </a:p>
        </p:txBody>
      </p:sp>
    </p:spTree>
    <p:extLst>
      <p:ext uri="{BB962C8B-B14F-4D97-AF65-F5344CB8AC3E}">
        <p14:creationId xmlns:p14="http://schemas.microsoft.com/office/powerpoint/2010/main" val="4025544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3"/>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3"/>
            <a:ext cx="8026400" cy="5851525"/>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endParaRPr lang="zh-CN" altLang="en-US"/>
          </a:p>
        </p:txBody>
      </p:sp>
    </p:spTree>
    <p:extLst>
      <p:ext uri="{BB962C8B-B14F-4D97-AF65-F5344CB8AC3E}">
        <p14:creationId xmlns:p14="http://schemas.microsoft.com/office/powerpoint/2010/main" val="1600526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4" name="矩形 73">
            <a:extLst>
              <a:ext uri="{FF2B5EF4-FFF2-40B4-BE49-F238E27FC236}">
                <a16:creationId xmlns:a16="http://schemas.microsoft.com/office/drawing/2014/main" id="{818A1B41-492D-2E41-8DBE-C3C15FEB1CFF}"/>
              </a:ext>
            </a:extLst>
          </p:cNvPr>
          <p:cNvSpPr/>
          <p:nvPr userDrawn="1"/>
        </p:nvSpPr>
        <p:spPr>
          <a:xfrm>
            <a:off x="-1" y="160021"/>
            <a:ext cx="12192001" cy="11205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2" name="标题 1"/>
          <p:cNvSpPr>
            <a:spLocks noGrp="1"/>
          </p:cNvSpPr>
          <p:nvPr>
            <p:ph type="title"/>
          </p:nvPr>
        </p:nvSpPr>
        <p:spPr>
          <a:xfrm>
            <a:off x="563960" y="368165"/>
            <a:ext cx="10369184" cy="922115"/>
          </a:xfrm>
        </p:spPr>
        <p:txBody>
          <a:bodyPr>
            <a:noAutofit/>
          </a:bodyPr>
          <a:lstStyle>
            <a:lvl1pPr algn="l">
              <a:defRPr sz="3600" b="0">
                <a:latin typeface="Microsoft YaHei" charset="-122"/>
                <a:ea typeface="Microsoft YaHei" charset="-122"/>
                <a:cs typeface="Microsoft YaHei" charset="-122"/>
              </a:defRPr>
            </a:lvl1pPr>
          </a:lstStyle>
          <a:p>
            <a:r>
              <a:rPr lang="zh-CN" altLang="en-US" dirty="0"/>
              <a:t>单击此处编辑母版标题样式</a:t>
            </a:r>
          </a:p>
        </p:txBody>
      </p:sp>
      <p:sp>
        <p:nvSpPr>
          <p:cNvPr id="3" name="内容占位符 2"/>
          <p:cNvSpPr>
            <a:spLocks noGrp="1"/>
          </p:cNvSpPr>
          <p:nvPr>
            <p:ph idx="1"/>
          </p:nvPr>
        </p:nvSpPr>
        <p:spPr>
          <a:xfrm>
            <a:off x="563961" y="1404813"/>
            <a:ext cx="10369183" cy="4525963"/>
          </a:xfrm>
        </p:spPr>
        <p:txBody>
          <a:bodyPr>
            <a:normAutofit/>
          </a:bodyPr>
          <a:lstStyle>
            <a:lvl1pPr marL="342874" indent="-342874" algn="l" rtl="0" eaLnBrk="1" fontAlgn="base" latinLnBrk="0" hangingPunct="1">
              <a:spcBef>
                <a:spcPct val="20000"/>
              </a:spcBef>
              <a:spcAft>
                <a:spcPct val="0"/>
              </a:spcAft>
              <a:buClr>
                <a:srgbClr val="7030A0"/>
              </a:buClr>
              <a:buSzPct val="73000"/>
              <a:buFont typeface="Wingdings 2" pitchFamily="18" charset="2"/>
              <a:buChar char=""/>
              <a:defRPr lang="zh-CN" altLang="en-US" sz="2400" kern="1200" dirty="0" smtClean="0">
                <a:solidFill>
                  <a:schemeClr val="tx1"/>
                </a:solidFill>
                <a:latin typeface="Microsoft YaHei" charset="-122"/>
                <a:ea typeface="Microsoft YaHei" charset="-122"/>
                <a:cs typeface="Microsoft YaHei" charset="-122"/>
              </a:defRPr>
            </a:lvl1pPr>
            <a:lvl2pPr marL="742895" indent="-285730">
              <a:buClr>
                <a:srgbClr val="B418B8"/>
              </a:buClr>
              <a:buSzPct val="80000"/>
              <a:buFont typeface="Wingdings" pitchFamily="2" charset="2"/>
              <a:buChar char="u"/>
              <a:defRPr lang="zh-CN" altLang="en-US" sz="2000" kern="1200" dirty="0" smtClean="0">
                <a:solidFill>
                  <a:schemeClr val="tx1"/>
                </a:solidFill>
                <a:latin typeface="Microsoft YaHei" charset="-122"/>
                <a:ea typeface="Microsoft YaHei" charset="-122"/>
                <a:cs typeface="Microsoft YaHei" charset="-122"/>
              </a:defRPr>
            </a:lvl2pPr>
            <a:lvl3pPr marL="1142914" indent="-228584">
              <a:defRPr lang="zh-CN" altLang="en-US" sz="1800" kern="1200" dirty="0" smtClean="0">
                <a:solidFill>
                  <a:schemeClr val="tx1"/>
                </a:solidFill>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stStyle>
          <a:p>
            <a:pPr lvl="0"/>
            <a:r>
              <a:rPr lang="zh-CN" altLang="en-US" dirty="0"/>
              <a:t>单击此处编辑母版文本样式</a:t>
            </a:r>
          </a:p>
          <a:p>
            <a:pPr marL="742895" lvl="1" indent="-285730" algn="l" defTabSz="914332" rtl="0" eaLnBrk="1" fontAlgn="base" latinLnBrk="0" hangingPunct="1">
              <a:spcBef>
                <a:spcPct val="20000"/>
              </a:spcBef>
              <a:spcAft>
                <a:spcPct val="0"/>
              </a:spcAft>
              <a:buClr>
                <a:srgbClr val="7030A0"/>
              </a:buClr>
              <a:buSzPct val="80000"/>
              <a:buFont typeface="Wingdings 2" pitchFamily="18" charset="2"/>
              <a:buChar char=""/>
            </a:pPr>
            <a:r>
              <a:rPr lang="zh-CN" altLang="en-US" dirty="0"/>
              <a:t>第二级</a:t>
            </a:r>
          </a:p>
          <a:p>
            <a:pPr marL="1142914" lvl="2" indent="-228584" algn="l" defTabSz="914332" rtl="0" eaLnBrk="1" fontAlgn="base" latinLnBrk="0" hangingPunct="1">
              <a:spcBef>
                <a:spcPct val="20000"/>
              </a:spcBef>
              <a:spcAft>
                <a:spcPct val="0"/>
              </a:spcAft>
              <a:buClr>
                <a:srgbClr val="7030A0"/>
              </a:buClr>
              <a:buSzPct val="60000"/>
              <a:buFont typeface="Wingdings" pitchFamily="2" charset="2"/>
              <a:buChar char=""/>
            </a:pPr>
            <a:r>
              <a:rPr lang="zh-CN" altLang="en-US" dirty="0"/>
              <a:t>第三级</a:t>
            </a:r>
          </a:p>
          <a:p>
            <a:pPr lvl="3"/>
            <a:r>
              <a:rPr lang="zh-CN" altLang="en-US" dirty="0"/>
              <a:t>第四级</a:t>
            </a:r>
          </a:p>
          <a:p>
            <a:pPr lvl="4"/>
            <a:r>
              <a:rPr lang="zh-CN" altLang="en-US" dirty="0"/>
              <a:t>第五级</a:t>
            </a:r>
          </a:p>
        </p:txBody>
      </p:sp>
      <p:grpSp>
        <p:nvGrpSpPr>
          <p:cNvPr id="9" name="Group 40"/>
          <p:cNvGrpSpPr>
            <a:grpSpLocks noChangeAspect="1"/>
          </p:cNvGrpSpPr>
          <p:nvPr/>
        </p:nvGrpSpPr>
        <p:grpSpPr bwMode="auto">
          <a:xfrm>
            <a:off x="753441" y="5963974"/>
            <a:ext cx="11438560" cy="701675"/>
            <a:chOff x="0" y="3702"/>
            <a:chExt cx="5760" cy="465"/>
          </a:xfrm>
        </p:grpSpPr>
        <p:sp>
          <p:nvSpPr>
            <p:cNvPr id="10" name="Line 41"/>
            <p:cNvSpPr>
              <a:spLocks noChangeAspect="1" noChangeShapeType="1"/>
            </p:cNvSpPr>
            <p:nvPr/>
          </p:nvSpPr>
          <p:spPr bwMode="auto">
            <a:xfrm>
              <a:off x="0" y="4167"/>
              <a:ext cx="5078"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1" name="Line 42"/>
            <p:cNvSpPr>
              <a:spLocks noChangeAspect="1" noChangeShapeType="1"/>
            </p:cNvSpPr>
            <p:nvPr/>
          </p:nvSpPr>
          <p:spPr bwMode="auto">
            <a:xfrm>
              <a:off x="5578" y="4167"/>
              <a:ext cx="182"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2" name="Line 43"/>
            <p:cNvSpPr>
              <a:spLocks noChangeAspect="1" noChangeShapeType="1"/>
            </p:cNvSpPr>
            <p:nvPr/>
          </p:nvSpPr>
          <p:spPr bwMode="auto">
            <a:xfrm rot="1800000">
              <a:off x="5318" y="3891"/>
              <a:ext cx="158"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3" name="Line 44"/>
            <p:cNvSpPr>
              <a:spLocks noChangeAspect="1" noChangeShapeType="1"/>
            </p:cNvSpPr>
            <p:nvPr/>
          </p:nvSpPr>
          <p:spPr bwMode="auto">
            <a:xfrm rot="5400000">
              <a:off x="5098" y="4075"/>
              <a:ext cx="18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14" name="Group 45"/>
            <p:cNvGrpSpPr>
              <a:grpSpLocks noChangeAspect="1"/>
            </p:cNvGrpSpPr>
            <p:nvPr/>
          </p:nvGrpSpPr>
          <p:grpSpPr bwMode="auto">
            <a:xfrm>
              <a:off x="5249" y="3981"/>
              <a:ext cx="98" cy="48"/>
              <a:chOff x="2595" y="2388"/>
              <a:chExt cx="389" cy="195"/>
            </a:xfrm>
          </p:grpSpPr>
          <p:sp>
            <p:nvSpPr>
              <p:cNvPr id="72" name="Arc 46"/>
              <p:cNvSpPr>
                <a:spLocks noChangeAspect="1"/>
              </p:cNvSpPr>
              <p:nvPr/>
            </p:nvSpPr>
            <p:spPr bwMode="auto">
              <a:xfrm flipH="1">
                <a:off x="2595" y="2388"/>
                <a:ext cx="194" cy="195"/>
              </a:xfrm>
              <a:custGeom>
                <a:avLst/>
                <a:gdLst>
                  <a:gd name="G0" fmla="+- 0 0 0"/>
                  <a:gd name="G1" fmla="+- 21600 0 0"/>
                  <a:gd name="G2" fmla="+- 21600 0 0"/>
                  <a:gd name="T0" fmla="*/ 0 w 21487"/>
                  <a:gd name="T1" fmla="*/ 0 h 21600"/>
                  <a:gd name="T2" fmla="*/ 21487 w 21487"/>
                  <a:gd name="T3" fmla="*/ 19395 h 21600"/>
                  <a:gd name="T4" fmla="*/ 0 w 21487"/>
                  <a:gd name="T5" fmla="*/ 21600 h 21600"/>
                </a:gdLst>
                <a:ahLst/>
                <a:cxnLst>
                  <a:cxn ang="0">
                    <a:pos x="T0" y="T1"/>
                  </a:cxn>
                  <a:cxn ang="0">
                    <a:pos x="T2" y="T3"/>
                  </a:cxn>
                  <a:cxn ang="0">
                    <a:pos x="T4" y="T5"/>
                  </a:cxn>
                </a:cxnLst>
                <a:rect l="0" t="0" r="r" b="b"/>
                <a:pathLst>
                  <a:path w="21487" h="21600" fill="none" extrusionOk="0">
                    <a:moveTo>
                      <a:pt x="-1" y="0"/>
                    </a:moveTo>
                    <a:cubicBezTo>
                      <a:pt x="11075" y="0"/>
                      <a:pt x="20356" y="8377"/>
                      <a:pt x="21487" y="19394"/>
                    </a:cubicBezTo>
                  </a:path>
                  <a:path w="21487" h="21600" stroke="0" extrusionOk="0">
                    <a:moveTo>
                      <a:pt x="-1" y="0"/>
                    </a:moveTo>
                    <a:cubicBezTo>
                      <a:pt x="11075" y="0"/>
                      <a:pt x="20356" y="8377"/>
                      <a:pt x="21487" y="19394"/>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3" name="Arc 47"/>
              <p:cNvSpPr>
                <a:spLocks noChangeAspect="1"/>
              </p:cNvSpPr>
              <p:nvPr/>
            </p:nvSpPr>
            <p:spPr bwMode="auto">
              <a:xfrm>
                <a:off x="2790" y="2388"/>
                <a:ext cx="194" cy="195"/>
              </a:xfrm>
              <a:custGeom>
                <a:avLst/>
                <a:gdLst>
                  <a:gd name="G0" fmla="+- 0 0 0"/>
                  <a:gd name="G1" fmla="+- 21600 0 0"/>
                  <a:gd name="G2" fmla="+- 21600 0 0"/>
                  <a:gd name="T0" fmla="*/ 0 w 21526"/>
                  <a:gd name="T1" fmla="*/ 0 h 21600"/>
                  <a:gd name="T2" fmla="*/ 21526 w 21526"/>
                  <a:gd name="T3" fmla="*/ 19816 h 21600"/>
                  <a:gd name="T4" fmla="*/ 0 w 21526"/>
                  <a:gd name="T5" fmla="*/ 21600 h 21600"/>
                </a:gdLst>
                <a:ahLst/>
                <a:cxnLst>
                  <a:cxn ang="0">
                    <a:pos x="T0" y="T1"/>
                  </a:cxn>
                  <a:cxn ang="0">
                    <a:pos x="T2" y="T3"/>
                  </a:cxn>
                  <a:cxn ang="0">
                    <a:pos x="T4" y="T5"/>
                  </a:cxn>
                </a:cxnLst>
                <a:rect l="0" t="0" r="r" b="b"/>
                <a:pathLst>
                  <a:path w="21526" h="21600" fill="none" extrusionOk="0">
                    <a:moveTo>
                      <a:pt x="-1" y="0"/>
                    </a:moveTo>
                    <a:cubicBezTo>
                      <a:pt x="11237" y="0"/>
                      <a:pt x="20598" y="8616"/>
                      <a:pt x="21526" y="19815"/>
                    </a:cubicBezTo>
                  </a:path>
                  <a:path w="21526" h="21600" stroke="0" extrusionOk="0">
                    <a:moveTo>
                      <a:pt x="-1" y="0"/>
                    </a:moveTo>
                    <a:cubicBezTo>
                      <a:pt x="11237" y="0"/>
                      <a:pt x="20598" y="8616"/>
                      <a:pt x="21526" y="19815"/>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15" name="Line 48"/>
            <p:cNvSpPr>
              <a:spLocks noChangeAspect="1" noChangeShapeType="1"/>
            </p:cNvSpPr>
            <p:nvPr/>
          </p:nvSpPr>
          <p:spPr bwMode="auto">
            <a:xfrm rot="1800000">
              <a:off x="5317" y="3875"/>
              <a:ext cx="16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6" name="Line 49"/>
            <p:cNvSpPr>
              <a:spLocks noChangeAspect="1" noChangeShapeType="1"/>
            </p:cNvSpPr>
            <p:nvPr/>
          </p:nvSpPr>
          <p:spPr bwMode="auto">
            <a:xfrm rot="19800000">
              <a:off x="5173" y="3875"/>
              <a:ext cx="16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7" name="Line 50"/>
            <p:cNvSpPr>
              <a:spLocks noChangeAspect="1" noChangeShapeType="1"/>
            </p:cNvSpPr>
            <p:nvPr/>
          </p:nvSpPr>
          <p:spPr bwMode="auto">
            <a:xfrm rot="19800000">
              <a:off x="5180" y="3891"/>
              <a:ext cx="15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8" name="Line 51"/>
            <p:cNvSpPr>
              <a:spLocks noChangeAspect="1" noChangeShapeType="1"/>
            </p:cNvSpPr>
            <p:nvPr/>
          </p:nvSpPr>
          <p:spPr bwMode="auto">
            <a:xfrm rot="5400000">
              <a:off x="5378"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9" name="Line 52"/>
            <p:cNvSpPr>
              <a:spLocks noChangeAspect="1" noChangeShapeType="1"/>
            </p:cNvSpPr>
            <p:nvPr/>
          </p:nvSpPr>
          <p:spPr bwMode="auto">
            <a:xfrm rot="5400000">
              <a:off x="5041"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0" name="Line 53"/>
            <p:cNvSpPr>
              <a:spLocks noChangeAspect="1" noChangeShapeType="1"/>
            </p:cNvSpPr>
            <p:nvPr/>
          </p:nvSpPr>
          <p:spPr bwMode="auto">
            <a:xfrm rot="5400000">
              <a:off x="5137" y="4075"/>
              <a:ext cx="18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1" name="Line 54"/>
            <p:cNvSpPr>
              <a:spLocks noChangeAspect="1" noChangeShapeType="1"/>
            </p:cNvSpPr>
            <p:nvPr/>
          </p:nvSpPr>
          <p:spPr bwMode="auto">
            <a:xfrm rot="5400000">
              <a:off x="5177" y="4095"/>
              <a:ext cx="14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2" name="Line 55"/>
            <p:cNvSpPr>
              <a:spLocks noChangeAspect="1" noChangeShapeType="1"/>
            </p:cNvSpPr>
            <p:nvPr/>
          </p:nvSpPr>
          <p:spPr bwMode="auto">
            <a:xfrm rot="5400000">
              <a:off x="5294" y="4094"/>
              <a:ext cx="14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3" name="Line 56"/>
            <p:cNvSpPr>
              <a:spLocks noChangeAspect="1" noChangeShapeType="1"/>
            </p:cNvSpPr>
            <p:nvPr/>
          </p:nvSpPr>
          <p:spPr bwMode="auto">
            <a:xfrm rot="5400000">
              <a:off x="5392" y="4094"/>
              <a:ext cx="14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4" name="Line 57"/>
            <p:cNvSpPr>
              <a:spLocks noChangeAspect="1" noChangeShapeType="1"/>
            </p:cNvSpPr>
            <p:nvPr/>
          </p:nvSpPr>
          <p:spPr bwMode="auto">
            <a:xfrm rot="5400000">
              <a:off x="5275" y="4095"/>
              <a:ext cx="14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5" name="Line 58"/>
            <p:cNvSpPr>
              <a:spLocks noChangeAspect="1" noChangeShapeType="1"/>
            </p:cNvSpPr>
            <p:nvPr/>
          </p:nvSpPr>
          <p:spPr bwMode="auto">
            <a:xfrm rot="5400000">
              <a:off x="5224" y="4103"/>
              <a:ext cx="12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6" name="Line 59"/>
            <p:cNvSpPr>
              <a:spLocks noChangeAspect="1" noChangeShapeType="1"/>
            </p:cNvSpPr>
            <p:nvPr/>
          </p:nvSpPr>
          <p:spPr bwMode="auto">
            <a:xfrm rot="5400000">
              <a:off x="5247" y="4103"/>
              <a:ext cx="12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27" name="Group 60"/>
            <p:cNvGrpSpPr>
              <a:grpSpLocks noChangeAspect="1"/>
            </p:cNvGrpSpPr>
            <p:nvPr/>
          </p:nvGrpSpPr>
          <p:grpSpPr bwMode="auto">
            <a:xfrm>
              <a:off x="5287" y="4028"/>
              <a:ext cx="23" cy="13"/>
              <a:chOff x="2744" y="2557"/>
              <a:chExt cx="114" cy="57"/>
            </a:xfrm>
          </p:grpSpPr>
          <p:sp>
            <p:nvSpPr>
              <p:cNvPr id="70" name="Arc 61"/>
              <p:cNvSpPr>
                <a:spLocks noChangeAspect="1"/>
              </p:cNvSpPr>
              <p:nvPr/>
            </p:nvSpPr>
            <p:spPr bwMode="auto">
              <a:xfrm flipH="1">
                <a:off x="2744" y="2557"/>
                <a:ext cx="57" cy="5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1" name="Arc 62"/>
              <p:cNvSpPr>
                <a:spLocks noChangeAspect="1"/>
              </p:cNvSpPr>
              <p:nvPr/>
            </p:nvSpPr>
            <p:spPr bwMode="auto">
              <a:xfrm>
                <a:off x="2801" y="2557"/>
                <a:ext cx="57" cy="5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28" name="Line 63"/>
            <p:cNvSpPr>
              <a:spLocks noChangeAspect="1" noChangeShapeType="1"/>
            </p:cNvSpPr>
            <p:nvPr/>
          </p:nvSpPr>
          <p:spPr bwMode="auto">
            <a:xfrm>
              <a:off x="5287" y="4167"/>
              <a:ext cx="23"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9" name="Line 64"/>
            <p:cNvSpPr>
              <a:spLocks noChangeAspect="1" noChangeShapeType="1"/>
            </p:cNvSpPr>
            <p:nvPr/>
          </p:nvSpPr>
          <p:spPr bwMode="auto">
            <a:xfrm>
              <a:off x="5230" y="4167"/>
              <a:ext cx="1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0" name="Line 65"/>
            <p:cNvSpPr>
              <a:spLocks noChangeAspect="1" noChangeShapeType="1"/>
            </p:cNvSpPr>
            <p:nvPr/>
          </p:nvSpPr>
          <p:spPr bwMode="auto">
            <a:xfrm>
              <a:off x="5347" y="4167"/>
              <a:ext cx="1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1" name="Line 66"/>
            <p:cNvSpPr>
              <a:spLocks noChangeAspect="1" noChangeShapeType="1"/>
            </p:cNvSpPr>
            <p:nvPr/>
          </p:nvSpPr>
          <p:spPr bwMode="auto">
            <a:xfrm>
              <a:off x="5465" y="4167"/>
              <a:ext cx="30"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2" name="Line 67"/>
            <p:cNvSpPr>
              <a:spLocks noChangeAspect="1" noChangeShapeType="1"/>
            </p:cNvSpPr>
            <p:nvPr/>
          </p:nvSpPr>
          <p:spPr bwMode="auto">
            <a:xfrm>
              <a:off x="5160" y="4167"/>
              <a:ext cx="31"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3" name="Line 68"/>
            <p:cNvSpPr>
              <a:spLocks noChangeAspect="1" noChangeShapeType="1"/>
            </p:cNvSpPr>
            <p:nvPr/>
          </p:nvSpPr>
          <p:spPr bwMode="auto">
            <a:xfrm>
              <a:off x="5160" y="3931"/>
              <a:ext cx="31"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4" name="Line 69"/>
            <p:cNvSpPr>
              <a:spLocks noChangeAspect="1" noChangeShapeType="1"/>
            </p:cNvSpPr>
            <p:nvPr/>
          </p:nvSpPr>
          <p:spPr bwMode="auto">
            <a:xfrm>
              <a:off x="5465" y="3931"/>
              <a:ext cx="30"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5" name="Line 70"/>
            <p:cNvSpPr>
              <a:spLocks noChangeAspect="1" noChangeShapeType="1"/>
            </p:cNvSpPr>
            <p:nvPr/>
          </p:nvSpPr>
          <p:spPr bwMode="auto">
            <a:xfrm>
              <a:off x="5471" y="3916"/>
              <a:ext cx="2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6" name="Line 71"/>
            <p:cNvSpPr>
              <a:spLocks noChangeAspect="1" noChangeShapeType="1"/>
            </p:cNvSpPr>
            <p:nvPr/>
          </p:nvSpPr>
          <p:spPr bwMode="auto">
            <a:xfrm>
              <a:off x="5160" y="3916"/>
              <a:ext cx="2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7" name="Line 72"/>
            <p:cNvSpPr>
              <a:spLocks noChangeAspect="1" noChangeShapeType="1"/>
            </p:cNvSpPr>
            <p:nvPr/>
          </p:nvSpPr>
          <p:spPr bwMode="auto">
            <a:xfrm rot="5400000">
              <a:off x="5460"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8" name="Line 73"/>
            <p:cNvSpPr>
              <a:spLocks noChangeAspect="1" noChangeShapeType="1"/>
            </p:cNvSpPr>
            <p:nvPr/>
          </p:nvSpPr>
          <p:spPr bwMode="auto">
            <a:xfrm rot="5400000">
              <a:off x="5394"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9" name="Line 74"/>
            <p:cNvSpPr>
              <a:spLocks noChangeAspect="1" noChangeShapeType="1"/>
            </p:cNvSpPr>
            <p:nvPr/>
          </p:nvSpPr>
          <p:spPr bwMode="auto">
            <a:xfrm>
              <a:off x="5512" y="3931"/>
              <a:ext cx="6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0" name="Line 75"/>
            <p:cNvSpPr>
              <a:spLocks noChangeAspect="1" noChangeShapeType="1"/>
            </p:cNvSpPr>
            <p:nvPr/>
          </p:nvSpPr>
          <p:spPr bwMode="auto">
            <a:xfrm>
              <a:off x="5160" y="3810"/>
              <a:ext cx="3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1" name="Line 76"/>
            <p:cNvSpPr>
              <a:spLocks noChangeAspect="1" noChangeShapeType="1"/>
            </p:cNvSpPr>
            <p:nvPr/>
          </p:nvSpPr>
          <p:spPr bwMode="auto">
            <a:xfrm>
              <a:off x="5175" y="3796"/>
              <a:ext cx="30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42" name="Group 77"/>
            <p:cNvGrpSpPr>
              <a:grpSpLocks noChangeAspect="1"/>
            </p:cNvGrpSpPr>
            <p:nvPr/>
          </p:nvGrpSpPr>
          <p:grpSpPr bwMode="auto">
            <a:xfrm>
              <a:off x="5078" y="3849"/>
              <a:ext cx="66" cy="67"/>
              <a:chOff x="1882" y="1842"/>
              <a:chExt cx="249" cy="250"/>
            </a:xfrm>
          </p:grpSpPr>
          <p:sp>
            <p:nvSpPr>
              <p:cNvPr id="66" name="Line 78"/>
              <p:cNvSpPr>
                <a:spLocks noChangeAspect="1" noChangeShapeType="1"/>
              </p:cNvSpPr>
              <p:nvPr/>
            </p:nvSpPr>
            <p:spPr bwMode="auto">
              <a:xfrm>
                <a:off x="1882" y="2092"/>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7" name="Line 79"/>
              <p:cNvSpPr>
                <a:spLocks noChangeAspect="1" noChangeShapeType="1"/>
              </p:cNvSpPr>
              <p:nvPr/>
            </p:nvSpPr>
            <p:spPr bwMode="auto">
              <a:xfrm>
                <a:off x="1882" y="1842"/>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8" name="Line 80"/>
              <p:cNvSpPr>
                <a:spLocks noChangeAspect="1" noChangeShapeType="1"/>
              </p:cNvSpPr>
              <p:nvPr/>
            </p:nvSpPr>
            <p:spPr bwMode="auto">
              <a:xfrm rot="5400000">
                <a:off x="2006" y="1967"/>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9" name="Line 81"/>
              <p:cNvSpPr>
                <a:spLocks noChangeAspect="1" noChangeShapeType="1"/>
              </p:cNvSpPr>
              <p:nvPr/>
            </p:nvSpPr>
            <p:spPr bwMode="auto">
              <a:xfrm rot="5400000">
                <a:off x="1757" y="1967"/>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grpSp>
          <p:nvGrpSpPr>
            <p:cNvPr id="43" name="Group 82"/>
            <p:cNvGrpSpPr>
              <a:grpSpLocks noChangeAspect="1"/>
            </p:cNvGrpSpPr>
            <p:nvPr/>
          </p:nvGrpSpPr>
          <p:grpSpPr bwMode="auto">
            <a:xfrm>
              <a:off x="5512" y="3849"/>
              <a:ext cx="66" cy="67"/>
              <a:chOff x="1882" y="1842"/>
              <a:chExt cx="249" cy="250"/>
            </a:xfrm>
          </p:grpSpPr>
          <p:sp>
            <p:nvSpPr>
              <p:cNvPr id="62" name="Line 83"/>
              <p:cNvSpPr>
                <a:spLocks noChangeAspect="1" noChangeShapeType="1"/>
              </p:cNvSpPr>
              <p:nvPr/>
            </p:nvSpPr>
            <p:spPr bwMode="auto">
              <a:xfrm>
                <a:off x="1882" y="2092"/>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3" name="Line 84"/>
              <p:cNvSpPr>
                <a:spLocks noChangeAspect="1" noChangeShapeType="1"/>
              </p:cNvSpPr>
              <p:nvPr/>
            </p:nvSpPr>
            <p:spPr bwMode="auto">
              <a:xfrm>
                <a:off x="1882" y="1842"/>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4" name="Line 85"/>
              <p:cNvSpPr>
                <a:spLocks noChangeAspect="1" noChangeShapeType="1"/>
              </p:cNvSpPr>
              <p:nvPr/>
            </p:nvSpPr>
            <p:spPr bwMode="auto">
              <a:xfrm rot="5400000">
                <a:off x="2006" y="1967"/>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5" name="Line 86"/>
              <p:cNvSpPr>
                <a:spLocks noChangeAspect="1" noChangeShapeType="1"/>
              </p:cNvSpPr>
              <p:nvPr/>
            </p:nvSpPr>
            <p:spPr bwMode="auto">
              <a:xfrm rot="5400000">
                <a:off x="1757" y="1967"/>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sp>
          <p:nvSpPr>
            <p:cNvPr id="44" name="Line 87"/>
            <p:cNvSpPr>
              <a:spLocks noChangeAspect="1" noChangeShapeType="1"/>
            </p:cNvSpPr>
            <p:nvPr/>
          </p:nvSpPr>
          <p:spPr bwMode="auto">
            <a:xfrm rot="5400000">
              <a:off x="5107" y="3864"/>
              <a:ext cx="10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5" name="Line 88"/>
            <p:cNvSpPr>
              <a:spLocks noChangeAspect="1" noChangeShapeType="1"/>
            </p:cNvSpPr>
            <p:nvPr/>
          </p:nvSpPr>
          <p:spPr bwMode="auto">
            <a:xfrm rot="5400000">
              <a:off x="5443" y="3863"/>
              <a:ext cx="10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46" name="Group 89"/>
            <p:cNvGrpSpPr>
              <a:grpSpLocks noChangeAspect="1"/>
            </p:cNvGrpSpPr>
            <p:nvPr/>
          </p:nvGrpSpPr>
          <p:grpSpPr bwMode="auto">
            <a:xfrm>
              <a:off x="5175" y="3702"/>
              <a:ext cx="306" cy="175"/>
              <a:chOff x="2301" y="1281"/>
              <a:chExt cx="1220" cy="697"/>
            </a:xfrm>
          </p:grpSpPr>
          <p:sp>
            <p:nvSpPr>
              <p:cNvPr id="60" name="Arc 90"/>
              <p:cNvSpPr>
                <a:spLocks noChangeAspect="1"/>
              </p:cNvSpPr>
              <p:nvPr/>
            </p:nvSpPr>
            <p:spPr bwMode="auto">
              <a:xfrm flipH="1">
                <a:off x="2301" y="1281"/>
                <a:ext cx="610" cy="697"/>
              </a:xfrm>
              <a:custGeom>
                <a:avLst/>
                <a:gdLst>
                  <a:gd name="G0" fmla="+- 0 0 0"/>
                  <a:gd name="G1" fmla="+- 21600 0 0"/>
                  <a:gd name="G2" fmla="+- 21600 0 0"/>
                  <a:gd name="T0" fmla="*/ 0 w 19053"/>
                  <a:gd name="T1" fmla="*/ 0 h 21600"/>
                  <a:gd name="T2" fmla="*/ 19053 w 19053"/>
                  <a:gd name="T3" fmla="*/ 11424 h 21600"/>
                  <a:gd name="T4" fmla="*/ 0 w 19053"/>
                  <a:gd name="T5" fmla="*/ 21600 h 21600"/>
                </a:gdLst>
                <a:ahLst/>
                <a:cxnLst>
                  <a:cxn ang="0">
                    <a:pos x="T0" y="T1"/>
                  </a:cxn>
                  <a:cxn ang="0">
                    <a:pos x="T2" y="T3"/>
                  </a:cxn>
                  <a:cxn ang="0">
                    <a:pos x="T4" y="T5"/>
                  </a:cxn>
                </a:cxnLst>
                <a:rect l="0" t="0" r="r" b="b"/>
                <a:pathLst>
                  <a:path w="19053" h="21600" fill="none" extrusionOk="0">
                    <a:moveTo>
                      <a:pt x="-1" y="0"/>
                    </a:moveTo>
                    <a:cubicBezTo>
                      <a:pt x="7972" y="0"/>
                      <a:pt x="15296" y="4391"/>
                      <a:pt x="19052" y="11424"/>
                    </a:cubicBezTo>
                  </a:path>
                  <a:path w="19053" h="21600" stroke="0" extrusionOk="0">
                    <a:moveTo>
                      <a:pt x="-1" y="0"/>
                    </a:moveTo>
                    <a:cubicBezTo>
                      <a:pt x="7972" y="0"/>
                      <a:pt x="15296" y="4391"/>
                      <a:pt x="19052" y="11424"/>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1" name="Arc 91"/>
              <p:cNvSpPr>
                <a:spLocks noChangeAspect="1"/>
              </p:cNvSpPr>
              <p:nvPr/>
            </p:nvSpPr>
            <p:spPr bwMode="auto">
              <a:xfrm>
                <a:off x="2911" y="1281"/>
                <a:ext cx="610" cy="697"/>
              </a:xfrm>
              <a:custGeom>
                <a:avLst/>
                <a:gdLst>
                  <a:gd name="G0" fmla="+- 0 0 0"/>
                  <a:gd name="G1" fmla="+- 21600 0 0"/>
                  <a:gd name="G2" fmla="+- 21600 0 0"/>
                  <a:gd name="T0" fmla="*/ 0 w 19080"/>
                  <a:gd name="T1" fmla="*/ 0 h 21600"/>
                  <a:gd name="T2" fmla="*/ 19080 w 19080"/>
                  <a:gd name="T3" fmla="*/ 11474 h 21600"/>
                  <a:gd name="T4" fmla="*/ 0 w 19080"/>
                  <a:gd name="T5" fmla="*/ 21600 h 21600"/>
                </a:gdLst>
                <a:ahLst/>
                <a:cxnLst>
                  <a:cxn ang="0">
                    <a:pos x="T0" y="T1"/>
                  </a:cxn>
                  <a:cxn ang="0">
                    <a:pos x="T2" y="T3"/>
                  </a:cxn>
                  <a:cxn ang="0">
                    <a:pos x="T4" y="T5"/>
                  </a:cxn>
                </a:cxnLst>
                <a:rect l="0" t="0" r="r" b="b"/>
                <a:pathLst>
                  <a:path w="19080" h="21600" fill="none" extrusionOk="0">
                    <a:moveTo>
                      <a:pt x="-1" y="0"/>
                    </a:moveTo>
                    <a:cubicBezTo>
                      <a:pt x="7992" y="0"/>
                      <a:pt x="15332" y="4413"/>
                      <a:pt x="19079" y="11474"/>
                    </a:cubicBezTo>
                  </a:path>
                  <a:path w="19080" h="21600" stroke="0" extrusionOk="0">
                    <a:moveTo>
                      <a:pt x="-1" y="0"/>
                    </a:moveTo>
                    <a:cubicBezTo>
                      <a:pt x="7992" y="0"/>
                      <a:pt x="15332" y="4413"/>
                      <a:pt x="19079" y="11474"/>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47" name="Line 92"/>
            <p:cNvSpPr>
              <a:spLocks noChangeAspect="1" noChangeShapeType="1"/>
            </p:cNvSpPr>
            <p:nvPr/>
          </p:nvSpPr>
          <p:spPr bwMode="auto">
            <a:xfrm>
              <a:off x="5191" y="3982"/>
              <a:ext cx="38"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8" name="Line 93"/>
            <p:cNvSpPr>
              <a:spLocks noChangeAspect="1" noChangeShapeType="1"/>
            </p:cNvSpPr>
            <p:nvPr/>
          </p:nvSpPr>
          <p:spPr bwMode="auto">
            <a:xfrm rot="5400000">
              <a:off x="5025"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9" name="Line 94"/>
            <p:cNvSpPr>
              <a:spLocks noChangeAspect="1" noChangeShapeType="1"/>
            </p:cNvSpPr>
            <p:nvPr/>
          </p:nvSpPr>
          <p:spPr bwMode="auto">
            <a:xfrm rot="5400000">
              <a:off x="4960"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50" name="Line 95"/>
            <p:cNvSpPr>
              <a:spLocks noChangeAspect="1" noChangeShapeType="1"/>
            </p:cNvSpPr>
            <p:nvPr/>
          </p:nvSpPr>
          <p:spPr bwMode="auto">
            <a:xfrm>
              <a:off x="5078" y="3931"/>
              <a:ext cx="6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51" name="Line 96"/>
            <p:cNvSpPr>
              <a:spLocks noChangeAspect="1" noChangeShapeType="1"/>
            </p:cNvSpPr>
            <p:nvPr/>
          </p:nvSpPr>
          <p:spPr bwMode="auto">
            <a:xfrm rot="5400000">
              <a:off x="5341" y="4103"/>
              <a:ext cx="12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52" name="Line 97"/>
            <p:cNvSpPr>
              <a:spLocks noChangeAspect="1" noChangeShapeType="1"/>
            </p:cNvSpPr>
            <p:nvPr/>
          </p:nvSpPr>
          <p:spPr bwMode="auto">
            <a:xfrm rot="5400000">
              <a:off x="5364" y="4103"/>
              <a:ext cx="12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53" name="Group 98"/>
            <p:cNvGrpSpPr>
              <a:grpSpLocks noChangeAspect="1"/>
            </p:cNvGrpSpPr>
            <p:nvPr/>
          </p:nvGrpSpPr>
          <p:grpSpPr bwMode="auto">
            <a:xfrm>
              <a:off x="5404" y="4028"/>
              <a:ext cx="23" cy="13"/>
              <a:chOff x="2744" y="2557"/>
              <a:chExt cx="114" cy="57"/>
            </a:xfrm>
          </p:grpSpPr>
          <p:sp>
            <p:nvSpPr>
              <p:cNvPr id="58" name="Arc 99"/>
              <p:cNvSpPr>
                <a:spLocks noChangeAspect="1"/>
              </p:cNvSpPr>
              <p:nvPr/>
            </p:nvSpPr>
            <p:spPr bwMode="auto">
              <a:xfrm flipH="1">
                <a:off x="2744" y="2557"/>
                <a:ext cx="57" cy="5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9" name="Arc 100"/>
              <p:cNvSpPr>
                <a:spLocks noChangeAspect="1"/>
              </p:cNvSpPr>
              <p:nvPr/>
            </p:nvSpPr>
            <p:spPr bwMode="auto">
              <a:xfrm>
                <a:off x="2801" y="2557"/>
                <a:ext cx="57" cy="5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54" name="Line 101"/>
            <p:cNvSpPr>
              <a:spLocks noChangeAspect="1" noChangeShapeType="1"/>
            </p:cNvSpPr>
            <p:nvPr/>
          </p:nvSpPr>
          <p:spPr bwMode="auto">
            <a:xfrm>
              <a:off x="5404" y="4167"/>
              <a:ext cx="23"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55" name="Group 102"/>
            <p:cNvGrpSpPr>
              <a:grpSpLocks noChangeAspect="1"/>
            </p:cNvGrpSpPr>
            <p:nvPr/>
          </p:nvGrpSpPr>
          <p:grpSpPr bwMode="auto">
            <a:xfrm>
              <a:off x="5366" y="3980"/>
              <a:ext cx="98" cy="49"/>
              <a:chOff x="2595" y="2388"/>
              <a:chExt cx="389" cy="195"/>
            </a:xfrm>
          </p:grpSpPr>
          <p:sp>
            <p:nvSpPr>
              <p:cNvPr id="56" name="Arc 103"/>
              <p:cNvSpPr>
                <a:spLocks noChangeAspect="1"/>
              </p:cNvSpPr>
              <p:nvPr/>
            </p:nvSpPr>
            <p:spPr bwMode="auto">
              <a:xfrm flipH="1">
                <a:off x="2595" y="2388"/>
                <a:ext cx="194" cy="195"/>
              </a:xfrm>
              <a:custGeom>
                <a:avLst/>
                <a:gdLst>
                  <a:gd name="G0" fmla="+- 0 0 0"/>
                  <a:gd name="G1" fmla="+- 21600 0 0"/>
                  <a:gd name="G2" fmla="+- 21600 0 0"/>
                  <a:gd name="T0" fmla="*/ 0 w 21487"/>
                  <a:gd name="T1" fmla="*/ 0 h 21600"/>
                  <a:gd name="T2" fmla="*/ 21487 w 21487"/>
                  <a:gd name="T3" fmla="*/ 19395 h 21600"/>
                  <a:gd name="T4" fmla="*/ 0 w 21487"/>
                  <a:gd name="T5" fmla="*/ 21600 h 21600"/>
                </a:gdLst>
                <a:ahLst/>
                <a:cxnLst>
                  <a:cxn ang="0">
                    <a:pos x="T0" y="T1"/>
                  </a:cxn>
                  <a:cxn ang="0">
                    <a:pos x="T2" y="T3"/>
                  </a:cxn>
                  <a:cxn ang="0">
                    <a:pos x="T4" y="T5"/>
                  </a:cxn>
                </a:cxnLst>
                <a:rect l="0" t="0" r="r" b="b"/>
                <a:pathLst>
                  <a:path w="21487" h="21600" fill="none" extrusionOk="0">
                    <a:moveTo>
                      <a:pt x="-1" y="0"/>
                    </a:moveTo>
                    <a:cubicBezTo>
                      <a:pt x="11075" y="0"/>
                      <a:pt x="20356" y="8377"/>
                      <a:pt x="21487" y="19394"/>
                    </a:cubicBezTo>
                  </a:path>
                  <a:path w="21487" h="21600" stroke="0" extrusionOk="0">
                    <a:moveTo>
                      <a:pt x="-1" y="0"/>
                    </a:moveTo>
                    <a:cubicBezTo>
                      <a:pt x="11075" y="0"/>
                      <a:pt x="20356" y="8377"/>
                      <a:pt x="21487" y="19394"/>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7" name="Arc 104"/>
              <p:cNvSpPr>
                <a:spLocks noChangeAspect="1"/>
              </p:cNvSpPr>
              <p:nvPr/>
            </p:nvSpPr>
            <p:spPr bwMode="auto">
              <a:xfrm>
                <a:off x="2790" y="2388"/>
                <a:ext cx="194" cy="195"/>
              </a:xfrm>
              <a:custGeom>
                <a:avLst/>
                <a:gdLst>
                  <a:gd name="G0" fmla="+- 0 0 0"/>
                  <a:gd name="G1" fmla="+- 21600 0 0"/>
                  <a:gd name="G2" fmla="+- 21600 0 0"/>
                  <a:gd name="T0" fmla="*/ 0 w 21526"/>
                  <a:gd name="T1" fmla="*/ 0 h 21600"/>
                  <a:gd name="T2" fmla="*/ 21526 w 21526"/>
                  <a:gd name="T3" fmla="*/ 19816 h 21600"/>
                  <a:gd name="T4" fmla="*/ 0 w 21526"/>
                  <a:gd name="T5" fmla="*/ 21600 h 21600"/>
                </a:gdLst>
                <a:ahLst/>
                <a:cxnLst>
                  <a:cxn ang="0">
                    <a:pos x="T0" y="T1"/>
                  </a:cxn>
                  <a:cxn ang="0">
                    <a:pos x="T2" y="T3"/>
                  </a:cxn>
                  <a:cxn ang="0">
                    <a:pos x="T4" y="T5"/>
                  </a:cxn>
                </a:cxnLst>
                <a:rect l="0" t="0" r="r" b="b"/>
                <a:pathLst>
                  <a:path w="21526" h="21600" fill="none" extrusionOk="0">
                    <a:moveTo>
                      <a:pt x="-1" y="0"/>
                    </a:moveTo>
                    <a:cubicBezTo>
                      <a:pt x="11237" y="0"/>
                      <a:pt x="20598" y="8616"/>
                      <a:pt x="21526" y="19815"/>
                    </a:cubicBezTo>
                  </a:path>
                  <a:path w="21526" h="21600" stroke="0" extrusionOk="0">
                    <a:moveTo>
                      <a:pt x="-1" y="0"/>
                    </a:moveTo>
                    <a:cubicBezTo>
                      <a:pt x="11237" y="0"/>
                      <a:pt x="20598" y="8616"/>
                      <a:pt x="21526" y="19815"/>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sp>
        <p:nvSpPr>
          <p:cNvPr id="75" name="矩形 74">
            <a:extLst>
              <a:ext uri="{FF2B5EF4-FFF2-40B4-BE49-F238E27FC236}">
                <a16:creationId xmlns:a16="http://schemas.microsoft.com/office/drawing/2014/main" id="{17E88C99-71EA-D146-8EEB-C25BEED6B01D}"/>
              </a:ext>
            </a:extLst>
          </p:cNvPr>
          <p:cNvSpPr/>
          <p:nvPr userDrawn="1"/>
        </p:nvSpPr>
        <p:spPr>
          <a:xfrm>
            <a:off x="0" y="3050"/>
            <a:ext cx="12192000" cy="40881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rgbClr val="7030A0"/>
              </a:solidFill>
            </a:endParaRPr>
          </a:p>
        </p:txBody>
      </p:sp>
      <p:pic>
        <p:nvPicPr>
          <p:cNvPr id="76" name="圖片 75">
            <a:extLst>
              <a:ext uri="{FF2B5EF4-FFF2-40B4-BE49-F238E27FC236}">
                <a16:creationId xmlns:a16="http://schemas.microsoft.com/office/drawing/2014/main" id="{89994F0B-B355-A74C-B23B-7D65AB5D04B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75840" y="453276"/>
            <a:ext cx="792000" cy="792000"/>
          </a:xfrm>
          <a:prstGeom prst="rect">
            <a:avLst/>
          </a:prstGeom>
        </p:spPr>
      </p:pic>
      <p:sp>
        <p:nvSpPr>
          <p:cNvPr id="4" name="文字方塊 3">
            <a:extLst>
              <a:ext uri="{FF2B5EF4-FFF2-40B4-BE49-F238E27FC236}">
                <a16:creationId xmlns:a16="http://schemas.microsoft.com/office/drawing/2014/main" id="{A331A434-26C6-8C4C-8FF0-1673B7A153EF}"/>
              </a:ext>
            </a:extLst>
          </p:cNvPr>
          <p:cNvSpPr txBox="1"/>
          <p:nvPr userDrawn="1"/>
        </p:nvSpPr>
        <p:spPr>
          <a:xfrm>
            <a:off x="5219699" y="0"/>
            <a:ext cx="1752600" cy="400110"/>
          </a:xfrm>
          <a:prstGeom prst="rect">
            <a:avLst/>
          </a:prstGeom>
          <a:noFill/>
        </p:spPr>
        <p:txBody>
          <a:bodyPr wrap="square" rtlCol="0">
            <a:spAutoFit/>
          </a:bodyPr>
          <a:lstStyle/>
          <a:p>
            <a:endParaRPr kumimoji="1" lang="zh-TW"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00468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5"/>
            <a:ext cx="10363200" cy="1362075"/>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67" indent="0">
              <a:buNone/>
              <a:defRPr sz="1800">
                <a:solidFill>
                  <a:schemeClr val="tx1">
                    <a:tint val="75000"/>
                  </a:schemeClr>
                </a:solidFill>
              </a:defRPr>
            </a:lvl2pPr>
            <a:lvl3pPr marL="914332" indent="0">
              <a:buNone/>
              <a:defRPr sz="1600">
                <a:solidFill>
                  <a:schemeClr val="tx1">
                    <a:tint val="75000"/>
                  </a:schemeClr>
                </a:solidFill>
              </a:defRPr>
            </a:lvl3pPr>
            <a:lvl4pPr marL="1371498" indent="0">
              <a:buNone/>
              <a:defRPr sz="1400">
                <a:solidFill>
                  <a:schemeClr val="tx1">
                    <a:tint val="75000"/>
                  </a:schemeClr>
                </a:solidFill>
              </a:defRPr>
            </a:lvl4pPr>
            <a:lvl5pPr marL="1828664" indent="0">
              <a:buNone/>
              <a:defRPr sz="1400">
                <a:solidFill>
                  <a:schemeClr val="tx1">
                    <a:tint val="75000"/>
                  </a:schemeClr>
                </a:solidFill>
              </a:defRPr>
            </a:lvl5pPr>
            <a:lvl6pPr marL="2285830" indent="0">
              <a:buNone/>
              <a:defRPr sz="1400">
                <a:solidFill>
                  <a:schemeClr val="tx1">
                    <a:tint val="75000"/>
                  </a:schemeClr>
                </a:solidFill>
              </a:defRPr>
            </a:lvl6pPr>
            <a:lvl7pPr marL="2742994" indent="0">
              <a:buNone/>
              <a:defRPr sz="1400">
                <a:solidFill>
                  <a:schemeClr val="tx1">
                    <a:tint val="75000"/>
                  </a:schemeClr>
                </a:solidFill>
              </a:defRPr>
            </a:lvl7pPr>
            <a:lvl8pPr marL="3200160" indent="0">
              <a:buNone/>
              <a:defRPr sz="1400">
                <a:solidFill>
                  <a:schemeClr val="tx1">
                    <a:tint val="75000"/>
                  </a:schemeClr>
                </a:solidFill>
              </a:defRPr>
            </a:lvl8pPr>
            <a:lvl9pPr marL="3657327"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endParaRPr lang="zh-CN" altLang="en-US"/>
          </a:p>
        </p:txBody>
      </p:sp>
      <p:grpSp>
        <p:nvGrpSpPr>
          <p:cNvPr id="7" name="Group 40"/>
          <p:cNvGrpSpPr>
            <a:grpSpLocks noChangeAspect="1"/>
          </p:cNvGrpSpPr>
          <p:nvPr userDrawn="1"/>
        </p:nvGrpSpPr>
        <p:grpSpPr bwMode="auto">
          <a:xfrm>
            <a:off x="753438" y="5963974"/>
            <a:ext cx="10841379" cy="701675"/>
            <a:chOff x="0" y="3702"/>
            <a:chExt cx="5760" cy="465"/>
          </a:xfrm>
        </p:grpSpPr>
        <p:sp>
          <p:nvSpPr>
            <p:cNvPr id="8" name="Line 41"/>
            <p:cNvSpPr>
              <a:spLocks noChangeAspect="1" noChangeShapeType="1"/>
            </p:cNvSpPr>
            <p:nvPr/>
          </p:nvSpPr>
          <p:spPr bwMode="auto">
            <a:xfrm>
              <a:off x="0" y="4167"/>
              <a:ext cx="5078"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9" name="Line 42"/>
            <p:cNvSpPr>
              <a:spLocks noChangeAspect="1" noChangeShapeType="1"/>
            </p:cNvSpPr>
            <p:nvPr/>
          </p:nvSpPr>
          <p:spPr bwMode="auto">
            <a:xfrm>
              <a:off x="5578" y="4167"/>
              <a:ext cx="182"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0" name="Line 43"/>
            <p:cNvSpPr>
              <a:spLocks noChangeAspect="1" noChangeShapeType="1"/>
            </p:cNvSpPr>
            <p:nvPr/>
          </p:nvSpPr>
          <p:spPr bwMode="auto">
            <a:xfrm rot="1800000">
              <a:off x="5318" y="3891"/>
              <a:ext cx="158"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1" name="Line 44"/>
            <p:cNvSpPr>
              <a:spLocks noChangeAspect="1" noChangeShapeType="1"/>
            </p:cNvSpPr>
            <p:nvPr/>
          </p:nvSpPr>
          <p:spPr bwMode="auto">
            <a:xfrm rot="5400000">
              <a:off x="5098" y="4075"/>
              <a:ext cx="18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12" name="Group 45"/>
            <p:cNvGrpSpPr>
              <a:grpSpLocks noChangeAspect="1"/>
            </p:cNvGrpSpPr>
            <p:nvPr/>
          </p:nvGrpSpPr>
          <p:grpSpPr bwMode="auto">
            <a:xfrm>
              <a:off x="5249" y="3981"/>
              <a:ext cx="98" cy="48"/>
              <a:chOff x="2595" y="2388"/>
              <a:chExt cx="389" cy="195"/>
            </a:xfrm>
          </p:grpSpPr>
          <p:sp>
            <p:nvSpPr>
              <p:cNvPr id="70" name="Arc 46"/>
              <p:cNvSpPr>
                <a:spLocks noChangeAspect="1"/>
              </p:cNvSpPr>
              <p:nvPr/>
            </p:nvSpPr>
            <p:spPr bwMode="auto">
              <a:xfrm flipH="1">
                <a:off x="2595" y="2388"/>
                <a:ext cx="194" cy="195"/>
              </a:xfrm>
              <a:custGeom>
                <a:avLst/>
                <a:gdLst>
                  <a:gd name="G0" fmla="+- 0 0 0"/>
                  <a:gd name="G1" fmla="+- 21600 0 0"/>
                  <a:gd name="G2" fmla="+- 21600 0 0"/>
                  <a:gd name="T0" fmla="*/ 0 w 21487"/>
                  <a:gd name="T1" fmla="*/ 0 h 21600"/>
                  <a:gd name="T2" fmla="*/ 21487 w 21487"/>
                  <a:gd name="T3" fmla="*/ 19395 h 21600"/>
                  <a:gd name="T4" fmla="*/ 0 w 21487"/>
                  <a:gd name="T5" fmla="*/ 21600 h 21600"/>
                </a:gdLst>
                <a:ahLst/>
                <a:cxnLst>
                  <a:cxn ang="0">
                    <a:pos x="T0" y="T1"/>
                  </a:cxn>
                  <a:cxn ang="0">
                    <a:pos x="T2" y="T3"/>
                  </a:cxn>
                  <a:cxn ang="0">
                    <a:pos x="T4" y="T5"/>
                  </a:cxn>
                </a:cxnLst>
                <a:rect l="0" t="0" r="r" b="b"/>
                <a:pathLst>
                  <a:path w="21487" h="21600" fill="none" extrusionOk="0">
                    <a:moveTo>
                      <a:pt x="-1" y="0"/>
                    </a:moveTo>
                    <a:cubicBezTo>
                      <a:pt x="11075" y="0"/>
                      <a:pt x="20356" y="8377"/>
                      <a:pt x="21487" y="19394"/>
                    </a:cubicBezTo>
                  </a:path>
                  <a:path w="21487" h="21600" stroke="0" extrusionOk="0">
                    <a:moveTo>
                      <a:pt x="-1" y="0"/>
                    </a:moveTo>
                    <a:cubicBezTo>
                      <a:pt x="11075" y="0"/>
                      <a:pt x="20356" y="8377"/>
                      <a:pt x="21487" y="19394"/>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1" name="Arc 47"/>
              <p:cNvSpPr>
                <a:spLocks noChangeAspect="1"/>
              </p:cNvSpPr>
              <p:nvPr/>
            </p:nvSpPr>
            <p:spPr bwMode="auto">
              <a:xfrm>
                <a:off x="2790" y="2388"/>
                <a:ext cx="194" cy="195"/>
              </a:xfrm>
              <a:custGeom>
                <a:avLst/>
                <a:gdLst>
                  <a:gd name="G0" fmla="+- 0 0 0"/>
                  <a:gd name="G1" fmla="+- 21600 0 0"/>
                  <a:gd name="G2" fmla="+- 21600 0 0"/>
                  <a:gd name="T0" fmla="*/ 0 w 21526"/>
                  <a:gd name="T1" fmla="*/ 0 h 21600"/>
                  <a:gd name="T2" fmla="*/ 21526 w 21526"/>
                  <a:gd name="T3" fmla="*/ 19816 h 21600"/>
                  <a:gd name="T4" fmla="*/ 0 w 21526"/>
                  <a:gd name="T5" fmla="*/ 21600 h 21600"/>
                </a:gdLst>
                <a:ahLst/>
                <a:cxnLst>
                  <a:cxn ang="0">
                    <a:pos x="T0" y="T1"/>
                  </a:cxn>
                  <a:cxn ang="0">
                    <a:pos x="T2" y="T3"/>
                  </a:cxn>
                  <a:cxn ang="0">
                    <a:pos x="T4" y="T5"/>
                  </a:cxn>
                </a:cxnLst>
                <a:rect l="0" t="0" r="r" b="b"/>
                <a:pathLst>
                  <a:path w="21526" h="21600" fill="none" extrusionOk="0">
                    <a:moveTo>
                      <a:pt x="-1" y="0"/>
                    </a:moveTo>
                    <a:cubicBezTo>
                      <a:pt x="11237" y="0"/>
                      <a:pt x="20598" y="8616"/>
                      <a:pt x="21526" y="19815"/>
                    </a:cubicBezTo>
                  </a:path>
                  <a:path w="21526" h="21600" stroke="0" extrusionOk="0">
                    <a:moveTo>
                      <a:pt x="-1" y="0"/>
                    </a:moveTo>
                    <a:cubicBezTo>
                      <a:pt x="11237" y="0"/>
                      <a:pt x="20598" y="8616"/>
                      <a:pt x="21526" y="19815"/>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13" name="Line 48"/>
            <p:cNvSpPr>
              <a:spLocks noChangeAspect="1" noChangeShapeType="1"/>
            </p:cNvSpPr>
            <p:nvPr/>
          </p:nvSpPr>
          <p:spPr bwMode="auto">
            <a:xfrm rot="1800000">
              <a:off x="5317" y="3875"/>
              <a:ext cx="16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4" name="Line 49"/>
            <p:cNvSpPr>
              <a:spLocks noChangeAspect="1" noChangeShapeType="1"/>
            </p:cNvSpPr>
            <p:nvPr/>
          </p:nvSpPr>
          <p:spPr bwMode="auto">
            <a:xfrm rot="19800000">
              <a:off x="5173" y="3875"/>
              <a:ext cx="16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5" name="Line 50"/>
            <p:cNvSpPr>
              <a:spLocks noChangeAspect="1" noChangeShapeType="1"/>
            </p:cNvSpPr>
            <p:nvPr/>
          </p:nvSpPr>
          <p:spPr bwMode="auto">
            <a:xfrm rot="19800000">
              <a:off x="5180" y="3891"/>
              <a:ext cx="15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6" name="Line 51"/>
            <p:cNvSpPr>
              <a:spLocks noChangeAspect="1" noChangeShapeType="1"/>
            </p:cNvSpPr>
            <p:nvPr/>
          </p:nvSpPr>
          <p:spPr bwMode="auto">
            <a:xfrm rot="5400000">
              <a:off x="5378"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7" name="Line 52"/>
            <p:cNvSpPr>
              <a:spLocks noChangeAspect="1" noChangeShapeType="1"/>
            </p:cNvSpPr>
            <p:nvPr/>
          </p:nvSpPr>
          <p:spPr bwMode="auto">
            <a:xfrm rot="5400000">
              <a:off x="5041"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8" name="Line 53"/>
            <p:cNvSpPr>
              <a:spLocks noChangeAspect="1" noChangeShapeType="1"/>
            </p:cNvSpPr>
            <p:nvPr/>
          </p:nvSpPr>
          <p:spPr bwMode="auto">
            <a:xfrm rot="5400000">
              <a:off x="5137" y="4075"/>
              <a:ext cx="18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9" name="Line 54"/>
            <p:cNvSpPr>
              <a:spLocks noChangeAspect="1" noChangeShapeType="1"/>
            </p:cNvSpPr>
            <p:nvPr/>
          </p:nvSpPr>
          <p:spPr bwMode="auto">
            <a:xfrm rot="5400000">
              <a:off x="5177" y="4095"/>
              <a:ext cx="14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0" name="Line 55"/>
            <p:cNvSpPr>
              <a:spLocks noChangeAspect="1" noChangeShapeType="1"/>
            </p:cNvSpPr>
            <p:nvPr/>
          </p:nvSpPr>
          <p:spPr bwMode="auto">
            <a:xfrm rot="5400000">
              <a:off x="5294" y="4094"/>
              <a:ext cx="14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1" name="Line 56"/>
            <p:cNvSpPr>
              <a:spLocks noChangeAspect="1" noChangeShapeType="1"/>
            </p:cNvSpPr>
            <p:nvPr/>
          </p:nvSpPr>
          <p:spPr bwMode="auto">
            <a:xfrm rot="5400000">
              <a:off x="5392" y="4094"/>
              <a:ext cx="14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2" name="Line 57"/>
            <p:cNvSpPr>
              <a:spLocks noChangeAspect="1" noChangeShapeType="1"/>
            </p:cNvSpPr>
            <p:nvPr/>
          </p:nvSpPr>
          <p:spPr bwMode="auto">
            <a:xfrm rot="5400000">
              <a:off x="5275" y="4095"/>
              <a:ext cx="14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3" name="Line 58"/>
            <p:cNvSpPr>
              <a:spLocks noChangeAspect="1" noChangeShapeType="1"/>
            </p:cNvSpPr>
            <p:nvPr/>
          </p:nvSpPr>
          <p:spPr bwMode="auto">
            <a:xfrm rot="5400000">
              <a:off x="5224" y="4103"/>
              <a:ext cx="12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4" name="Line 59"/>
            <p:cNvSpPr>
              <a:spLocks noChangeAspect="1" noChangeShapeType="1"/>
            </p:cNvSpPr>
            <p:nvPr/>
          </p:nvSpPr>
          <p:spPr bwMode="auto">
            <a:xfrm rot="5400000">
              <a:off x="5247" y="4103"/>
              <a:ext cx="12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25" name="Group 60"/>
            <p:cNvGrpSpPr>
              <a:grpSpLocks noChangeAspect="1"/>
            </p:cNvGrpSpPr>
            <p:nvPr/>
          </p:nvGrpSpPr>
          <p:grpSpPr bwMode="auto">
            <a:xfrm>
              <a:off x="5287" y="4028"/>
              <a:ext cx="23" cy="13"/>
              <a:chOff x="2744" y="2557"/>
              <a:chExt cx="114" cy="57"/>
            </a:xfrm>
          </p:grpSpPr>
          <p:sp>
            <p:nvSpPr>
              <p:cNvPr id="68" name="Arc 61"/>
              <p:cNvSpPr>
                <a:spLocks noChangeAspect="1"/>
              </p:cNvSpPr>
              <p:nvPr/>
            </p:nvSpPr>
            <p:spPr bwMode="auto">
              <a:xfrm flipH="1">
                <a:off x="2744" y="2557"/>
                <a:ext cx="57" cy="5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9" name="Arc 62"/>
              <p:cNvSpPr>
                <a:spLocks noChangeAspect="1"/>
              </p:cNvSpPr>
              <p:nvPr/>
            </p:nvSpPr>
            <p:spPr bwMode="auto">
              <a:xfrm>
                <a:off x="2801" y="2557"/>
                <a:ext cx="57" cy="5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26" name="Line 63"/>
            <p:cNvSpPr>
              <a:spLocks noChangeAspect="1" noChangeShapeType="1"/>
            </p:cNvSpPr>
            <p:nvPr/>
          </p:nvSpPr>
          <p:spPr bwMode="auto">
            <a:xfrm>
              <a:off x="5287" y="4167"/>
              <a:ext cx="23"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7" name="Line 64"/>
            <p:cNvSpPr>
              <a:spLocks noChangeAspect="1" noChangeShapeType="1"/>
            </p:cNvSpPr>
            <p:nvPr/>
          </p:nvSpPr>
          <p:spPr bwMode="auto">
            <a:xfrm>
              <a:off x="5230" y="4167"/>
              <a:ext cx="1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8" name="Line 65"/>
            <p:cNvSpPr>
              <a:spLocks noChangeAspect="1" noChangeShapeType="1"/>
            </p:cNvSpPr>
            <p:nvPr/>
          </p:nvSpPr>
          <p:spPr bwMode="auto">
            <a:xfrm>
              <a:off x="5347" y="4167"/>
              <a:ext cx="1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9" name="Line 66"/>
            <p:cNvSpPr>
              <a:spLocks noChangeAspect="1" noChangeShapeType="1"/>
            </p:cNvSpPr>
            <p:nvPr/>
          </p:nvSpPr>
          <p:spPr bwMode="auto">
            <a:xfrm>
              <a:off x="5465" y="4167"/>
              <a:ext cx="30"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0" name="Line 67"/>
            <p:cNvSpPr>
              <a:spLocks noChangeAspect="1" noChangeShapeType="1"/>
            </p:cNvSpPr>
            <p:nvPr/>
          </p:nvSpPr>
          <p:spPr bwMode="auto">
            <a:xfrm>
              <a:off x="5160" y="4167"/>
              <a:ext cx="31"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1" name="Line 68"/>
            <p:cNvSpPr>
              <a:spLocks noChangeAspect="1" noChangeShapeType="1"/>
            </p:cNvSpPr>
            <p:nvPr/>
          </p:nvSpPr>
          <p:spPr bwMode="auto">
            <a:xfrm>
              <a:off x="5160" y="3931"/>
              <a:ext cx="31"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2" name="Line 69"/>
            <p:cNvSpPr>
              <a:spLocks noChangeAspect="1" noChangeShapeType="1"/>
            </p:cNvSpPr>
            <p:nvPr/>
          </p:nvSpPr>
          <p:spPr bwMode="auto">
            <a:xfrm>
              <a:off x="5465" y="3931"/>
              <a:ext cx="30"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3" name="Line 70"/>
            <p:cNvSpPr>
              <a:spLocks noChangeAspect="1" noChangeShapeType="1"/>
            </p:cNvSpPr>
            <p:nvPr/>
          </p:nvSpPr>
          <p:spPr bwMode="auto">
            <a:xfrm>
              <a:off x="5471" y="3916"/>
              <a:ext cx="2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4" name="Line 71"/>
            <p:cNvSpPr>
              <a:spLocks noChangeAspect="1" noChangeShapeType="1"/>
            </p:cNvSpPr>
            <p:nvPr/>
          </p:nvSpPr>
          <p:spPr bwMode="auto">
            <a:xfrm>
              <a:off x="5160" y="3916"/>
              <a:ext cx="2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5" name="Line 72"/>
            <p:cNvSpPr>
              <a:spLocks noChangeAspect="1" noChangeShapeType="1"/>
            </p:cNvSpPr>
            <p:nvPr/>
          </p:nvSpPr>
          <p:spPr bwMode="auto">
            <a:xfrm rot="5400000">
              <a:off x="5460"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6" name="Line 73"/>
            <p:cNvSpPr>
              <a:spLocks noChangeAspect="1" noChangeShapeType="1"/>
            </p:cNvSpPr>
            <p:nvPr/>
          </p:nvSpPr>
          <p:spPr bwMode="auto">
            <a:xfrm rot="5400000">
              <a:off x="5394"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7" name="Line 74"/>
            <p:cNvSpPr>
              <a:spLocks noChangeAspect="1" noChangeShapeType="1"/>
            </p:cNvSpPr>
            <p:nvPr/>
          </p:nvSpPr>
          <p:spPr bwMode="auto">
            <a:xfrm>
              <a:off x="5512" y="3931"/>
              <a:ext cx="6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8" name="Line 75"/>
            <p:cNvSpPr>
              <a:spLocks noChangeAspect="1" noChangeShapeType="1"/>
            </p:cNvSpPr>
            <p:nvPr/>
          </p:nvSpPr>
          <p:spPr bwMode="auto">
            <a:xfrm>
              <a:off x="5160" y="3810"/>
              <a:ext cx="3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9" name="Line 76"/>
            <p:cNvSpPr>
              <a:spLocks noChangeAspect="1" noChangeShapeType="1"/>
            </p:cNvSpPr>
            <p:nvPr/>
          </p:nvSpPr>
          <p:spPr bwMode="auto">
            <a:xfrm>
              <a:off x="5175" y="3796"/>
              <a:ext cx="30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40" name="Group 77"/>
            <p:cNvGrpSpPr>
              <a:grpSpLocks noChangeAspect="1"/>
            </p:cNvGrpSpPr>
            <p:nvPr/>
          </p:nvGrpSpPr>
          <p:grpSpPr bwMode="auto">
            <a:xfrm>
              <a:off x="5078" y="3849"/>
              <a:ext cx="66" cy="67"/>
              <a:chOff x="1882" y="1842"/>
              <a:chExt cx="249" cy="250"/>
            </a:xfrm>
          </p:grpSpPr>
          <p:sp>
            <p:nvSpPr>
              <p:cNvPr id="64" name="Line 78"/>
              <p:cNvSpPr>
                <a:spLocks noChangeAspect="1" noChangeShapeType="1"/>
              </p:cNvSpPr>
              <p:nvPr/>
            </p:nvSpPr>
            <p:spPr bwMode="auto">
              <a:xfrm>
                <a:off x="1882" y="2092"/>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5" name="Line 79"/>
              <p:cNvSpPr>
                <a:spLocks noChangeAspect="1" noChangeShapeType="1"/>
              </p:cNvSpPr>
              <p:nvPr/>
            </p:nvSpPr>
            <p:spPr bwMode="auto">
              <a:xfrm>
                <a:off x="1882" y="1842"/>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6" name="Line 80"/>
              <p:cNvSpPr>
                <a:spLocks noChangeAspect="1" noChangeShapeType="1"/>
              </p:cNvSpPr>
              <p:nvPr/>
            </p:nvSpPr>
            <p:spPr bwMode="auto">
              <a:xfrm rot="5400000">
                <a:off x="2006" y="1967"/>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7" name="Line 81"/>
              <p:cNvSpPr>
                <a:spLocks noChangeAspect="1" noChangeShapeType="1"/>
              </p:cNvSpPr>
              <p:nvPr/>
            </p:nvSpPr>
            <p:spPr bwMode="auto">
              <a:xfrm rot="5400000">
                <a:off x="1757" y="1967"/>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grpSp>
          <p:nvGrpSpPr>
            <p:cNvPr id="41" name="Group 82"/>
            <p:cNvGrpSpPr>
              <a:grpSpLocks noChangeAspect="1"/>
            </p:cNvGrpSpPr>
            <p:nvPr/>
          </p:nvGrpSpPr>
          <p:grpSpPr bwMode="auto">
            <a:xfrm>
              <a:off x="5512" y="3849"/>
              <a:ext cx="66" cy="67"/>
              <a:chOff x="1882" y="1842"/>
              <a:chExt cx="249" cy="250"/>
            </a:xfrm>
          </p:grpSpPr>
          <p:sp>
            <p:nvSpPr>
              <p:cNvPr id="60" name="Line 83"/>
              <p:cNvSpPr>
                <a:spLocks noChangeAspect="1" noChangeShapeType="1"/>
              </p:cNvSpPr>
              <p:nvPr/>
            </p:nvSpPr>
            <p:spPr bwMode="auto">
              <a:xfrm>
                <a:off x="1882" y="2092"/>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1" name="Line 84"/>
              <p:cNvSpPr>
                <a:spLocks noChangeAspect="1" noChangeShapeType="1"/>
              </p:cNvSpPr>
              <p:nvPr/>
            </p:nvSpPr>
            <p:spPr bwMode="auto">
              <a:xfrm>
                <a:off x="1882" y="1842"/>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2" name="Line 85"/>
              <p:cNvSpPr>
                <a:spLocks noChangeAspect="1" noChangeShapeType="1"/>
              </p:cNvSpPr>
              <p:nvPr/>
            </p:nvSpPr>
            <p:spPr bwMode="auto">
              <a:xfrm rot="5400000">
                <a:off x="2006" y="1967"/>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3" name="Line 86"/>
              <p:cNvSpPr>
                <a:spLocks noChangeAspect="1" noChangeShapeType="1"/>
              </p:cNvSpPr>
              <p:nvPr/>
            </p:nvSpPr>
            <p:spPr bwMode="auto">
              <a:xfrm rot="5400000">
                <a:off x="1757" y="1967"/>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sp>
          <p:nvSpPr>
            <p:cNvPr id="42" name="Line 87"/>
            <p:cNvSpPr>
              <a:spLocks noChangeAspect="1" noChangeShapeType="1"/>
            </p:cNvSpPr>
            <p:nvPr/>
          </p:nvSpPr>
          <p:spPr bwMode="auto">
            <a:xfrm rot="5400000">
              <a:off x="5107" y="3864"/>
              <a:ext cx="10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3" name="Line 88"/>
            <p:cNvSpPr>
              <a:spLocks noChangeAspect="1" noChangeShapeType="1"/>
            </p:cNvSpPr>
            <p:nvPr/>
          </p:nvSpPr>
          <p:spPr bwMode="auto">
            <a:xfrm rot="5400000">
              <a:off x="5443" y="3863"/>
              <a:ext cx="10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44" name="Group 89"/>
            <p:cNvGrpSpPr>
              <a:grpSpLocks noChangeAspect="1"/>
            </p:cNvGrpSpPr>
            <p:nvPr/>
          </p:nvGrpSpPr>
          <p:grpSpPr bwMode="auto">
            <a:xfrm>
              <a:off x="5175" y="3702"/>
              <a:ext cx="306" cy="175"/>
              <a:chOff x="2301" y="1281"/>
              <a:chExt cx="1220" cy="697"/>
            </a:xfrm>
          </p:grpSpPr>
          <p:sp>
            <p:nvSpPr>
              <p:cNvPr id="58" name="Arc 90"/>
              <p:cNvSpPr>
                <a:spLocks noChangeAspect="1"/>
              </p:cNvSpPr>
              <p:nvPr/>
            </p:nvSpPr>
            <p:spPr bwMode="auto">
              <a:xfrm flipH="1">
                <a:off x="2301" y="1281"/>
                <a:ext cx="610" cy="697"/>
              </a:xfrm>
              <a:custGeom>
                <a:avLst/>
                <a:gdLst>
                  <a:gd name="G0" fmla="+- 0 0 0"/>
                  <a:gd name="G1" fmla="+- 21600 0 0"/>
                  <a:gd name="G2" fmla="+- 21600 0 0"/>
                  <a:gd name="T0" fmla="*/ 0 w 19053"/>
                  <a:gd name="T1" fmla="*/ 0 h 21600"/>
                  <a:gd name="T2" fmla="*/ 19053 w 19053"/>
                  <a:gd name="T3" fmla="*/ 11424 h 21600"/>
                  <a:gd name="T4" fmla="*/ 0 w 19053"/>
                  <a:gd name="T5" fmla="*/ 21600 h 21600"/>
                </a:gdLst>
                <a:ahLst/>
                <a:cxnLst>
                  <a:cxn ang="0">
                    <a:pos x="T0" y="T1"/>
                  </a:cxn>
                  <a:cxn ang="0">
                    <a:pos x="T2" y="T3"/>
                  </a:cxn>
                  <a:cxn ang="0">
                    <a:pos x="T4" y="T5"/>
                  </a:cxn>
                </a:cxnLst>
                <a:rect l="0" t="0" r="r" b="b"/>
                <a:pathLst>
                  <a:path w="19053" h="21600" fill="none" extrusionOk="0">
                    <a:moveTo>
                      <a:pt x="-1" y="0"/>
                    </a:moveTo>
                    <a:cubicBezTo>
                      <a:pt x="7972" y="0"/>
                      <a:pt x="15296" y="4391"/>
                      <a:pt x="19052" y="11424"/>
                    </a:cubicBezTo>
                  </a:path>
                  <a:path w="19053" h="21600" stroke="0" extrusionOk="0">
                    <a:moveTo>
                      <a:pt x="-1" y="0"/>
                    </a:moveTo>
                    <a:cubicBezTo>
                      <a:pt x="7972" y="0"/>
                      <a:pt x="15296" y="4391"/>
                      <a:pt x="19052" y="11424"/>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9" name="Arc 91"/>
              <p:cNvSpPr>
                <a:spLocks noChangeAspect="1"/>
              </p:cNvSpPr>
              <p:nvPr/>
            </p:nvSpPr>
            <p:spPr bwMode="auto">
              <a:xfrm>
                <a:off x="2911" y="1281"/>
                <a:ext cx="610" cy="697"/>
              </a:xfrm>
              <a:custGeom>
                <a:avLst/>
                <a:gdLst>
                  <a:gd name="G0" fmla="+- 0 0 0"/>
                  <a:gd name="G1" fmla="+- 21600 0 0"/>
                  <a:gd name="G2" fmla="+- 21600 0 0"/>
                  <a:gd name="T0" fmla="*/ 0 w 19080"/>
                  <a:gd name="T1" fmla="*/ 0 h 21600"/>
                  <a:gd name="T2" fmla="*/ 19080 w 19080"/>
                  <a:gd name="T3" fmla="*/ 11474 h 21600"/>
                  <a:gd name="T4" fmla="*/ 0 w 19080"/>
                  <a:gd name="T5" fmla="*/ 21600 h 21600"/>
                </a:gdLst>
                <a:ahLst/>
                <a:cxnLst>
                  <a:cxn ang="0">
                    <a:pos x="T0" y="T1"/>
                  </a:cxn>
                  <a:cxn ang="0">
                    <a:pos x="T2" y="T3"/>
                  </a:cxn>
                  <a:cxn ang="0">
                    <a:pos x="T4" y="T5"/>
                  </a:cxn>
                </a:cxnLst>
                <a:rect l="0" t="0" r="r" b="b"/>
                <a:pathLst>
                  <a:path w="19080" h="21600" fill="none" extrusionOk="0">
                    <a:moveTo>
                      <a:pt x="-1" y="0"/>
                    </a:moveTo>
                    <a:cubicBezTo>
                      <a:pt x="7992" y="0"/>
                      <a:pt x="15332" y="4413"/>
                      <a:pt x="19079" y="11474"/>
                    </a:cubicBezTo>
                  </a:path>
                  <a:path w="19080" h="21600" stroke="0" extrusionOk="0">
                    <a:moveTo>
                      <a:pt x="-1" y="0"/>
                    </a:moveTo>
                    <a:cubicBezTo>
                      <a:pt x="7992" y="0"/>
                      <a:pt x="15332" y="4413"/>
                      <a:pt x="19079" y="11474"/>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45" name="Line 92"/>
            <p:cNvSpPr>
              <a:spLocks noChangeAspect="1" noChangeShapeType="1"/>
            </p:cNvSpPr>
            <p:nvPr/>
          </p:nvSpPr>
          <p:spPr bwMode="auto">
            <a:xfrm>
              <a:off x="5191" y="3982"/>
              <a:ext cx="38"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6" name="Line 93"/>
            <p:cNvSpPr>
              <a:spLocks noChangeAspect="1" noChangeShapeType="1"/>
            </p:cNvSpPr>
            <p:nvPr/>
          </p:nvSpPr>
          <p:spPr bwMode="auto">
            <a:xfrm rot="5400000">
              <a:off x="5025"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7" name="Line 94"/>
            <p:cNvSpPr>
              <a:spLocks noChangeAspect="1" noChangeShapeType="1"/>
            </p:cNvSpPr>
            <p:nvPr/>
          </p:nvSpPr>
          <p:spPr bwMode="auto">
            <a:xfrm rot="5400000">
              <a:off x="4960"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8" name="Line 95"/>
            <p:cNvSpPr>
              <a:spLocks noChangeAspect="1" noChangeShapeType="1"/>
            </p:cNvSpPr>
            <p:nvPr/>
          </p:nvSpPr>
          <p:spPr bwMode="auto">
            <a:xfrm>
              <a:off x="5078" y="3931"/>
              <a:ext cx="6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9" name="Line 96"/>
            <p:cNvSpPr>
              <a:spLocks noChangeAspect="1" noChangeShapeType="1"/>
            </p:cNvSpPr>
            <p:nvPr/>
          </p:nvSpPr>
          <p:spPr bwMode="auto">
            <a:xfrm rot="5400000">
              <a:off x="5341" y="4103"/>
              <a:ext cx="12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50" name="Line 97"/>
            <p:cNvSpPr>
              <a:spLocks noChangeAspect="1" noChangeShapeType="1"/>
            </p:cNvSpPr>
            <p:nvPr/>
          </p:nvSpPr>
          <p:spPr bwMode="auto">
            <a:xfrm rot="5400000">
              <a:off x="5364" y="4103"/>
              <a:ext cx="12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51" name="Group 98"/>
            <p:cNvGrpSpPr>
              <a:grpSpLocks noChangeAspect="1"/>
            </p:cNvGrpSpPr>
            <p:nvPr/>
          </p:nvGrpSpPr>
          <p:grpSpPr bwMode="auto">
            <a:xfrm>
              <a:off x="5404" y="4028"/>
              <a:ext cx="23" cy="13"/>
              <a:chOff x="2744" y="2557"/>
              <a:chExt cx="114" cy="57"/>
            </a:xfrm>
          </p:grpSpPr>
          <p:sp>
            <p:nvSpPr>
              <p:cNvPr id="56" name="Arc 99"/>
              <p:cNvSpPr>
                <a:spLocks noChangeAspect="1"/>
              </p:cNvSpPr>
              <p:nvPr/>
            </p:nvSpPr>
            <p:spPr bwMode="auto">
              <a:xfrm flipH="1">
                <a:off x="2744" y="2557"/>
                <a:ext cx="57" cy="5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7" name="Arc 100"/>
              <p:cNvSpPr>
                <a:spLocks noChangeAspect="1"/>
              </p:cNvSpPr>
              <p:nvPr/>
            </p:nvSpPr>
            <p:spPr bwMode="auto">
              <a:xfrm>
                <a:off x="2801" y="2557"/>
                <a:ext cx="57" cy="5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52" name="Line 101"/>
            <p:cNvSpPr>
              <a:spLocks noChangeAspect="1" noChangeShapeType="1"/>
            </p:cNvSpPr>
            <p:nvPr/>
          </p:nvSpPr>
          <p:spPr bwMode="auto">
            <a:xfrm>
              <a:off x="5404" y="4167"/>
              <a:ext cx="23"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53" name="Group 102"/>
            <p:cNvGrpSpPr>
              <a:grpSpLocks noChangeAspect="1"/>
            </p:cNvGrpSpPr>
            <p:nvPr/>
          </p:nvGrpSpPr>
          <p:grpSpPr bwMode="auto">
            <a:xfrm>
              <a:off x="5366" y="3980"/>
              <a:ext cx="98" cy="49"/>
              <a:chOff x="2595" y="2388"/>
              <a:chExt cx="389" cy="195"/>
            </a:xfrm>
          </p:grpSpPr>
          <p:sp>
            <p:nvSpPr>
              <p:cNvPr id="54" name="Arc 103"/>
              <p:cNvSpPr>
                <a:spLocks noChangeAspect="1"/>
              </p:cNvSpPr>
              <p:nvPr/>
            </p:nvSpPr>
            <p:spPr bwMode="auto">
              <a:xfrm flipH="1">
                <a:off x="2595" y="2388"/>
                <a:ext cx="194" cy="195"/>
              </a:xfrm>
              <a:custGeom>
                <a:avLst/>
                <a:gdLst>
                  <a:gd name="G0" fmla="+- 0 0 0"/>
                  <a:gd name="G1" fmla="+- 21600 0 0"/>
                  <a:gd name="G2" fmla="+- 21600 0 0"/>
                  <a:gd name="T0" fmla="*/ 0 w 21487"/>
                  <a:gd name="T1" fmla="*/ 0 h 21600"/>
                  <a:gd name="T2" fmla="*/ 21487 w 21487"/>
                  <a:gd name="T3" fmla="*/ 19395 h 21600"/>
                  <a:gd name="T4" fmla="*/ 0 w 21487"/>
                  <a:gd name="T5" fmla="*/ 21600 h 21600"/>
                </a:gdLst>
                <a:ahLst/>
                <a:cxnLst>
                  <a:cxn ang="0">
                    <a:pos x="T0" y="T1"/>
                  </a:cxn>
                  <a:cxn ang="0">
                    <a:pos x="T2" y="T3"/>
                  </a:cxn>
                  <a:cxn ang="0">
                    <a:pos x="T4" y="T5"/>
                  </a:cxn>
                </a:cxnLst>
                <a:rect l="0" t="0" r="r" b="b"/>
                <a:pathLst>
                  <a:path w="21487" h="21600" fill="none" extrusionOk="0">
                    <a:moveTo>
                      <a:pt x="-1" y="0"/>
                    </a:moveTo>
                    <a:cubicBezTo>
                      <a:pt x="11075" y="0"/>
                      <a:pt x="20356" y="8377"/>
                      <a:pt x="21487" y="19394"/>
                    </a:cubicBezTo>
                  </a:path>
                  <a:path w="21487" h="21600" stroke="0" extrusionOk="0">
                    <a:moveTo>
                      <a:pt x="-1" y="0"/>
                    </a:moveTo>
                    <a:cubicBezTo>
                      <a:pt x="11075" y="0"/>
                      <a:pt x="20356" y="8377"/>
                      <a:pt x="21487" y="19394"/>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5" name="Arc 104"/>
              <p:cNvSpPr>
                <a:spLocks noChangeAspect="1"/>
              </p:cNvSpPr>
              <p:nvPr/>
            </p:nvSpPr>
            <p:spPr bwMode="auto">
              <a:xfrm>
                <a:off x="2790" y="2388"/>
                <a:ext cx="194" cy="195"/>
              </a:xfrm>
              <a:custGeom>
                <a:avLst/>
                <a:gdLst>
                  <a:gd name="G0" fmla="+- 0 0 0"/>
                  <a:gd name="G1" fmla="+- 21600 0 0"/>
                  <a:gd name="G2" fmla="+- 21600 0 0"/>
                  <a:gd name="T0" fmla="*/ 0 w 21526"/>
                  <a:gd name="T1" fmla="*/ 0 h 21600"/>
                  <a:gd name="T2" fmla="*/ 21526 w 21526"/>
                  <a:gd name="T3" fmla="*/ 19816 h 21600"/>
                  <a:gd name="T4" fmla="*/ 0 w 21526"/>
                  <a:gd name="T5" fmla="*/ 21600 h 21600"/>
                </a:gdLst>
                <a:ahLst/>
                <a:cxnLst>
                  <a:cxn ang="0">
                    <a:pos x="T0" y="T1"/>
                  </a:cxn>
                  <a:cxn ang="0">
                    <a:pos x="T2" y="T3"/>
                  </a:cxn>
                  <a:cxn ang="0">
                    <a:pos x="T4" y="T5"/>
                  </a:cxn>
                </a:cxnLst>
                <a:rect l="0" t="0" r="r" b="b"/>
                <a:pathLst>
                  <a:path w="21526" h="21600" fill="none" extrusionOk="0">
                    <a:moveTo>
                      <a:pt x="-1" y="0"/>
                    </a:moveTo>
                    <a:cubicBezTo>
                      <a:pt x="11237" y="0"/>
                      <a:pt x="20598" y="8616"/>
                      <a:pt x="21526" y="19815"/>
                    </a:cubicBezTo>
                  </a:path>
                  <a:path w="21526" h="21600" stroke="0" extrusionOk="0">
                    <a:moveTo>
                      <a:pt x="-1" y="0"/>
                    </a:moveTo>
                    <a:cubicBezTo>
                      <a:pt x="11237" y="0"/>
                      <a:pt x="20598" y="8616"/>
                      <a:pt x="21526" y="19815"/>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spTree>
    <p:extLst>
      <p:ext uri="{BB962C8B-B14F-4D97-AF65-F5344CB8AC3E}">
        <p14:creationId xmlns:p14="http://schemas.microsoft.com/office/powerpoint/2010/main" val="335868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endParaRPr lang="zh-CN" altLang="en-US"/>
          </a:p>
        </p:txBody>
      </p:sp>
    </p:spTree>
    <p:extLst>
      <p:ext uri="{BB962C8B-B14F-4D97-AF65-F5344CB8AC3E}">
        <p14:creationId xmlns:p14="http://schemas.microsoft.com/office/powerpoint/2010/main" val="519758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7"/>
            <a:ext cx="5386917" cy="639763"/>
          </a:xfrm>
        </p:spPr>
        <p:txBody>
          <a:bodyPr anchor="b"/>
          <a:lstStyle>
            <a:lvl1pPr marL="0" indent="0">
              <a:buNone/>
              <a:defRPr sz="2400" b="1"/>
            </a:lvl1pPr>
            <a:lvl2pPr marL="457167" indent="0">
              <a:buNone/>
              <a:defRPr sz="2000" b="1"/>
            </a:lvl2pPr>
            <a:lvl3pPr marL="914332"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93373" y="1535117"/>
            <a:ext cx="5389033" cy="639763"/>
          </a:xfrm>
        </p:spPr>
        <p:txBody>
          <a:bodyPr anchor="b"/>
          <a:lstStyle>
            <a:lvl1pPr marL="0" indent="0">
              <a:buNone/>
              <a:defRPr sz="2400" b="1"/>
            </a:lvl1pPr>
            <a:lvl2pPr marL="457167" indent="0">
              <a:buNone/>
              <a:defRPr sz="2000" b="1"/>
            </a:lvl2pPr>
            <a:lvl3pPr marL="914332"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3"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endParaRPr lang="zh-CN" altLang="en-US"/>
          </a:p>
        </p:txBody>
      </p:sp>
    </p:spTree>
    <p:extLst>
      <p:ext uri="{BB962C8B-B14F-4D97-AF65-F5344CB8AC3E}">
        <p14:creationId xmlns:p14="http://schemas.microsoft.com/office/powerpoint/2010/main" val="1324213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endParaRPr lang="zh-CN" altLang="en-US"/>
          </a:p>
        </p:txBody>
      </p:sp>
    </p:spTree>
    <p:extLst>
      <p:ext uri="{BB962C8B-B14F-4D97-AF65-F5344CB8AC3E}">
        <p14:creationId xmlns:p14="http://schemas.microsoft.com/office/powerpoint/2010/main" val="1013152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Tree>
    <p:extLst>
      <p:ext uri="{BB962C8B-B14F-4D97-AF65-F5344CB8AC3E}">
        <p14:creationId xmlns:p14="http://schemas.microsoft.com/office/powerpoint/2010/main" val="3525198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5" y="273053"/>
            <a:ext cx="4011084"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609605" y="1435104"/>
            <a:ext cx="4011084" cy="4691063"/>
          </a:xfrm>
        </p:spPr>
        <p:txBody>
          <a:bodyPr/>
          <a:lstStyle>
            <a:lvl1pPr marL="0" indent="0">
              <a:buNone/>
              <a:defRPr sz="1400"/>
            </a:lvl1pPr>
            <a:lvl2pPr marL="457167" indent="0">
              <a:buNone/>
              <a:defRPr sz="1200"/>
            </a:lvl2pPr>
            <a:lvl3pPr marL="914332" indent="0">
              <a:buNone/>
              <a:defRPr sz="1000"/>
            </a:lvl3pPr>
            <a:lvl4pPr marL="1371498" indent="0">
              <a:buNone/>
              <a:defRPr sz="900"/>
            </a:lvl4pPr>
            <a:lvl5pPr marL="1828664" indent="0">
              <a:buNone/>
              <a:defRPr sz="900"/>
            </a:lvl5pPr>
            <a:lvl6pPr marL="2285830" indent="0">
              <a:buNone/>
              <a:defRPr sz="900"/>
            </a:lvl6pPr>
            <a:lvl7pPr marL="2742994" indent="0">
              <a:buNone/>
              <a:defRPr sz="900"/>
            </a:lvl7pPr>
            <a:lvl8pPr marL="3200160" indent="0">
              <a:buNone/>
              <a:defRPr sz="900"/>
            </a:lvl8pPr>
            <a:lvl9pPr marL="3657327"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Tree>
    <p:extLst>
      <p:ext uri="{BB962C8B-B14F-4D97-AF65-F5344CB8AC3E}">
        <p14:creationId xmlns:p14="http://schemas.microsoft.com/office/powerpoint/2010/main" val="2088061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4"/>
            <a:ext cx="7315200" cy="566739"/>
          </a:xfrm>
        </p:spPr>
        <p:txBody>
          <a:bodyPr anchor="b"/>
          <a:lstStyle>
            <a:lvl1pPr algn="l">
              <a:defRPr sz="2000" b="1"/>
            </a:lvl1pPr>
          </a:lstStyle>
          <a:p>
            <a:r>
              <a:rPr lang="zh-CN" altLang="en-US" dirty="0"/>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167" indent="0">
              <a:buNone/>
              <a:defRPr sz="2800"/>
            </a:lvl2pPr>
            <a:lvl3pPr marL="914332" indent="0">
              <a:buNone/>
              <a:defRPr sz="2400"/>
            </a:lvl3pPr>
            <a:lvl4pPr marL="1371498" indent="0">
              <a:buNone/>
              <a:defRPr sz="2000"/>
            </a:lvl4pPr>
            <a:lvl5pPr marL="1828664" indent="0">
              <a:buNone/>
              <a:defRPr sz="2000"/>
            </a:lvl5pPr>
            <a:lvl6pPr marL="2285830" indent="0">
              <a:buNone/>
              <a:defRPr sz="2000"/>
            </a:lvl6pPr>
            <a:lvl7pPr marL="2742994" indent="0">
              <a:buNone/>
              <a:defRPr sz="2000"/>
            </a:lvl7pPr>
            <a:lvl8pPr marL="3200160" indent="0">
              <a:buNone/>
              <a:defRPr sz="2000"/>
            </a:lvl8pPr>
            <a:lvl9pPr marL="3657327" indent="0">
              <a:buNone/>
              <a:defRPr sz="2000"/>
            </a:lvl9pPr>
          </a:lstStyle>
          <a:p>
            <a:r>
              <a:rPr lang="zh-CN" altLang="en-US" dirty="0"/>
              <a:t>单击图标添加图片</a:t>
            </a:r>
          </a:p>
        </p:txBody>
      </p:sp>
      <p:sp>
        <p:nvSpPr>
          <p:cNvPr id="4" name="文本占位符 3"/>
          <p:cNvSpPr>
            <a:spLocks noGrp="1"/>
          </p:cNvSpPr>
          <p:nvPr>
            <p:ph type="body" sz="half" idx="2"/>
          </p:nvPr>
        </p:nvSpPr>
        <p:spPr>
          <a:xfrm>
            <a:off x="2389717" y="5367343"/>
            <a:ext cx="7315200" cy="804863"/>
          </a:xfrm>
        </p:spPr>
        <p:txBody>
          <a:bodyPr/>
          <a:lstStyle>
            <a:lvl1pPr marL="0" indent="0">
              <a:buNone/>
              <a:defRPr sz="1400"/>
            </a:lvl1pPr>
            <a:lvl2pPr marL="457167" indent="0">
              <a:buNone/>
              <a:defRPr sz="1200"/>
            </a:lvl2pPr>
            <a:lvl3pPr marL="914332" indent="0">
              <a:buNone/>
              <a:defRPr sz="1000"/>
            </a:lvl3pPr>
            <a:lvl4pPr marL="1371498" indent="0">
              <a:buNone/>
              <a:defRPr sz="900"/>
            </a:lvl4pPr>
            <a:lvl5pPr marL="1828664" indent="0">
              <a:buNone/>
              <a:defRPr sz="900"/>
            </a:lvl5pPr>
            <a:lvl6pPr marL="2285830" indent="0">
              <a:buNone/>
              <a:defRPr sz="900"/>
            </a:lvl6pPr>
            <a:lvl7pPr marL="2742994" indent="0">
              <a:buNone/>
              <a:defRPr sz="900"/>
            </a:lvl7pPr>
            <a:lvl8pPr marL="3200160" indent="0">
              <a:buNone/>
              <a:defRPr sz="900"/>
            </a:lvl8pPr>
            <a:lvl9pPr marL="3657327" indent="0">
              <a:buNone/>
              <a:defRPr sz="9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endParaRPr lang="zh-CN" altLang="en-US" dirty="0"/>
          </a:p>
        </p:txBody>
      </p:sp>
    </p:spTree>
    <p:extLst>
      <p:ext uri="{BB962C8B-B14F-4D97-AF65-F5344CB8AC3E}">
        <p14:creationId xmlns:p14="http://schemas.microsoft.com/office/powerpoint/2010/main" val="3114329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547687"/>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873252"/>
            <a:ext cx="10972800" cy="4252915"/>
          </a:xfrm>
          <a:prstGeom prst="rect">
            <a:avLst/>
          </a:prstGeom>
        </p:spPr>
        <p:txBody>
          <a:bodyPr vert="horz" lIns="91440" tIns="45720" rIns="91440" bIns="45720" rtlCol="0">
            <a:normAutofit/>
          </a:bodyPr>
          <a:lstStyle/>
          <a:p>
            <a:pPr lvl="0"/>
            <a:r>
              <a:rPr lang="zh-CN" altLang="en-US" dirty="0"/>
              <a:t>单击此处编辑母版文本样式</a:t>
            </a:r>
          </a:p>
          <a:p>
            <a:pPr marL="742895" lvl="1" indent="-285730" algn="l" rtl="0" eaLnBrk="1" fontAlgn="base" latinLnBrk="0" hangingPunct="1">
              <a:spcBef>
                <a:spcPct val="20000"/>
              </a:spcBef>
              <a:spcAft>
                <a:spcPct val="0"/>
              </a:spcAft>
              <a:buClr>
                <a:srgbClr val="7030A0"/>
              </a:buClr>
              <a:buSzPct val="80000"/>
              <a:buFont typeface="Wingdings 2" pitchFamily="18" charset="2"/>
              <a:buChar char=""/>
            </a:pPr>
            <a:r>
              <a:rPr lang="zh-CN" altLang="en-US" dirty="0"/>
              <a:t>第二级</a:t>
            </a:r>
          </a:p>
          <a:p>
            <a:pPr marL="1142914" lvl="2" indent="-228584" algn="l" rtl="0" eaLnBrk="1" fontAlgn="base" latinLnBrk="0" hangingPunct="1">
              <a:spcBef>
                <a:spcPct val="20000"/>
              </a:spcBef>
              <a:spcAft>
                <a:spcPct val="0"/>
              </a:spcAft>
              <a:buClr>
                <a:srgbClr val="7030A0"/>
              </a:buClr>
              <a:buSzPct val="60000"/>
              <a:buFont typeface="Wingdings" pitchFamily="2" charset="2"/>
              <a:buChar char=""/>
            </a:pPr>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737600" y="6308729"/>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8" name="灯片编号占位符 5"/>
          <p:cNvSpPr txBox="1">
            <a:spLocks/>
          </p:cNvSpPr>
          <p:nvPr userDrawn="1"/>
        </p:nvSpPr>
        <p:spPr>
          <a:xfrm>
            <a:off x="429201" y="6295943"/>
            <a:ext cx="694104" cy="365125"/>
          </a:xfrm>
          <a:prstGeom prst="rect">
            <a:avLst/>
          </a:prstGeom>
        </p:spPr>
        <p:txBody>
          <a:bodyPr/>
          <a:lstStyle>
            <a:defPPr>
              <a:defRPr lang="zh-CN"/>
            </a:defPPr>
            <a:lvl1pPr marL="0" algn="l" defTabSz="914400" rtl="0" eaLnBrk="1" latinLnBrk="0" hangingPunct="1">
              <a:defRPr sz="1800" b="1" kern="1200">
                <a:solidFill>
                  <a:srgbClr val="7030A0"/>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DB592A-0909-472D-A1D6-B1E0A3795436}" type="slidenum">
              <a:rPr lang="zh-CN" altLang="en-US" sz="1600" smtClean="0"/>
              <a:pPr/>
              <a:t>‹#›</a:t>
            </a:fld>
            <a:endParaRPr lang="zh-CN" altLang="en-US" sz="1800" dirty="0"/>
          </a:p>
        </p:txBody>
      </p:sp>
    </p:spTree>
    <p:extLst>
      <p:ext uri="{BB962C8B-B14F-4D97-AF65-F5344CB8AC3E}">
        <p14:creationId xmlns:p14="http://schemas.microsoft.com/office/powerpoint/2010/main" val="316041446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hf hdr="0" ftr="0" dt="0"/>
  <p:txStyles>
    <p:titleStyle>
      <a:lvl1pPr algn="ctr" defTabSz="914332" rtl="0" eaLnBrk="1" latinLnBrk="0" hangingPunct="1">
        <a:spcBef>
          <a:spcPct val="0"/>
        </a:spcBef>
        <a:buNone/>
        <a:defRPr sz="4400" kern="1200">
          <a:solidFill>
            <a:schemeClr val="tx1"/>
          </a:solidFill>
          <a:latin typeface="Microsoft YaHei" charset="-122"/>
          <a:ea typeface="Microsoft YaHei" charset="-122"/>
          <a:cs typeface="Microsoft YaHei" charset="-122"/>
        </a:defRPr>
      </a:lvl1pPr>
    </p:titleStyle>
    <p:bodyStyle>
      <a:lvl1pPr marL="342874" indent="-342874" algn="l" defTabSz="914332" rtl="0" eaLnBrk="1" fontAlgn="base" latinLnBrk="0" hangingPunct="1">
        <a:lnSpc>
          <a:spcPct val="150000"/>
        </a:lnSpc>
        <a:spcBef>
          <a:spcPct val="20000"/>
        </a:spcBef>
        <a:spcAft>
          <a:spcPct val="0"/>
        </a:spcAft>
        <a:buClr>
          <a:srgbClr val="7030A0"/>
        </a:buClr>
        <a:buSzPct val="73000"/>
        <a:buFont typeface="Wingdings 2" pitchFamily="18" charset="2"/>
        <a:buChar char=""/>
        <a:defRPr lang="zh-CN" altLang="en-US" sz="2400" kern="1200" dirty="0" smtClean="0">
          <a:solidFill>
            <a:schemeClr val="tx1"/>
          </a:solidFill>
          <a:latin typeface="Microsoft YaHei" charset="-122"/>
          <a:ea typeface="Microsoft YaHei" charset="-122"/>
          <a:cs typeface="Microsoft YaHei" charset="-122"/>
        </a:defRPr>
      </a:lvl1pPr>
      <a:lvl2pPr marL="742895" indent="-285730" algn="l" defTabSz="914332" rtl="0" eaLnBrk="1" latinLnBrk="0" hangingPunct="1">
        <a:spcBef>
          <a:spcPct val="20000"/>
        </a:spcBef>
        <a:buFont typeface="Arial" pitchFamily="34" charset="0"/>
        <a:buChar char="–"/>
        <a:defRPr lang="zh-CN" altLang="en-US" sz="2000" kern="1200" dirty="0" smtClean="0">
          <a:solidFill>
            <a:schemeClr val="tx1"/>
          </a:solidFill>
          <a:latin typeface="Microsoft YaHei" charset="-122"/>
          <a:ea typeface="Microsoft YaHei" charset="-122"/>
          <a:cs typeface="Microsoft YaHei" charset="-122"/>
        </a:defRPr>
      </a:lvl2pPr>
      <a:lvl3pPr marL="1142914" indent="-228584" algn="l" defTabSz="914332" rtl="0" eaLnBrk="1" latinLnBrk="0" hangingPunct="1">
        <a:spcBef>
          <a:spcPct val="20000"/>
        </a:spcBef>
        <a:buFont typeface="Arial" pitchFamily="34" charset="0"/>
        <a:buChar char="•"/>
        <a:defRPr lang="zh-CN" altLang="en-US" sz="1800" kern="1200" dirty="0" smtClean="0">
          <a:solidFill>
            <a:schemeClr val="tx1"/>
          </a:solidFill>
          <a:latin typeface="Microsoft YaHei" charset="-122"/>
          <a:ea typeface="Microsoft YaHei" charset="-122"/>
          <a:cs typeface="Microsoft YaHei" charset="-122"/>
        </a:defRPr>
      </a:lvl3pPr>
      <a:lvl4pPr marL="1600080" indent="-228584" algn="l" defTabSz="914332" rtl="0" eaLnBrk="1" latinLnBrk="0" hangingPunct="1">
        <a:spcBef>
          <a:spcPct val="20000"/>
        </a:spcBef>
        <a:buClr>
          <a:schemeClr val="accent4">
            <a:lumMod val="75000"/>
          </a:schemeClr>
        </a:buClr>
        <a:buFont typeface="Arial" pitchFamily="34" charset="0"/>
        <a:buChar char="–"/>
        <a:defRPr sz="1600" kern="1200">
          <a:solidFill>
            <a:schemeClr val="tx1"/>
          </a:solidFill>
          <a:latin typeface="Microsoft YaHei" charset="-122"/>
          <a:ea typeface="Microsoft YaHei" charset="-122"/>
          <a:cs typeface="Microsoft YaHei" charset="-122"/>
        </a:defRPr>
      </a:lvl4pPr>
      <a:lvl5pPr marL="2057247" indent="-228584" algn="l" defTabSz="914332" rtl="0" eaLnBrk="1" latinLnBrk="0" hangingPunct="1">
        <a:spcBef>
          <a:spcPct val="20000"/>
        </a:spcBef>
        <a:buClr>
          <a:schemeClr val="accent4">
            <a:lumMod val="75000"/>
          </a:schemeClr>
        </a:buClr>
        <a:buFont typeface="Arial" pitchFamily="34" charset="0"/>
        <a:buChar char="»"/>
        <a:defRPr sz="1600" kern="1200">
          <a:solidFill>
            <a:schemeClr val="tx1"/>
          </a:solidFill>
          <a:latin typeface="Microsoft YaHei" charset="-122"/>
          <a:ea typeface="Microsoft YaHei" charset="-122"/>
          <a:cs typeface="Microsoft YaHei" charset="-122"/>
        </a:defRPr>
      </a:lvl5pPr>
      <a:lvl6pPr marL="2514412" indent="-228584" algn="l" defTabSz="9143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8" indent="-228584" algn="l" defTabSz="9143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44" indent="-228584" algn="l" defTabSz="9143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10" indent="-228584" algn="l" defTabSz="9143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gif"/><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nSpc>
                <a:spcPct val="150000"/>
              </a:lnSpc>
              <a:spcBef>
                <a:spcPts val="1200"/>
              </a:spcBef>
            </a:pPr>
            <a:r>
              <a:rPr lang="en-US" altLang="zh-CN" sz="3200" b="1" dirty="0" smtClean="0"/>
              <a:t>Data Mining: Method and Application</a:t>
            </a:r>
            <a:r>
              <a:rPr lang="en-US" altLang="zh-CN" b="1" dirty="0" smtClean="0"/>
              <a:t/>
            </a:r>
            <a:br>
              <a:rPr lang="en-US" altLang="zh-CN" b="1" dirty="0" smtClean="0"/>
            </a:br>
            <a:r>
              <a:rPr lang="en-US" altLang="zh-CN" sz="2000" dirty="0" smtClean="0"/>
              <a:t>——Data Visualization——</a:t>
            </a:r>
            <a:endParaRPr lang="zh-CN" altLang="en-US" sz="2000" dirty="0"/>
          </a:p>
        </p:txBody>
      </p:sp>
      <p:sp>
        <p:nvSpPr>
          <p:cNvPr id="3" name="副标题 2"/>
          <p:cNvSpPr>
            <a:spLocks noGrp="1"/>
          </p:cNvSpPr>
          <p:nvPr>
            <p:ph type="subTitle" idx="1"/>
          </p:nvPr>
        </p:nvSpPr>
        <p:spPr/>
        <p:txBody>
          <a:bodyPr>
            <a:normAutofit fontScale="70000" lnSpcReduction="20000"/>
          </a:bodyPr>
          <a:lstStyle/>
          <a:p>
            <a:endParaRPr lang="en-US" altLang="zh-CN" dirty="0"/>
          </a:p>
          <a:p>
            <a:r>
              <a:rPr lang="zh-CN" altLang="en-US" dirty="0" smtClean="0"/>
              <a:t>徐华</a:t>
            </a:r>
            <a:endParaRPr lang="en-US" altLang="zh-CN" dirty="0" smtClean="0"/>
          </a:p>
          <a:p>
            <a:r>
              <a:rPr lang="zh-CN" altLang="en-US" dirty="0" smtClean="0"/>
              <a:t>清华大学 计算机系 智能技术与系统国家重点实验室</a:t>
            </a:r>
            <a:endParaRPr lang="en-US" altLang="zh-CN" dirty="0"/>
          </a:p>
          <a:p>
            <a:r>
              <a:rPr lang="en-US" altLang="zh-CN" dirty="0" smtClean="0"/>
              <a:t>2021</a:t>
            </a:r>
            <a:r>
              <a:rPr lang="zh-CN" altLang="en-US" dirty="0" smtClean="0"/>
              <a:t>年</a:t>
            </a:r>
            <a:r>
              <a:rPr lang="en-US" altLang="zh-CN" dirty="0" smtClean="0"/>
              <a:t>5</a:t>
            </a:r>
            <a:r>
              <a:rPr lang="zh-CN" altLang="en-US" dirty="0" smtClean="0"/>
              <a:t>月</a:t>
            </a:r>
            <a:r>
              <a:rPr lang="en-US" altLang="zh-CN" dirty="0" smtClean="0"/>
              <a:t>31</a:t>
            </a:r>
            <a:r>
              <a:rPr lang="zh-CN" altLang="en-US" dirty="0" smtClean="0"/>
              <a:t>日</a:t>
            </a:r>
            <a:endParaRPr lang="zh-CN" altLang="en-US" dirty="0"/>
          </a:p>
        </p:txBody>
      </p:sp>
    </p:spTree>
    <p:extLst>
      <p:ext uri="{BB962C8B-B14F-4D97-AF65-F5344CB8AC3E}">
        <p14:creationId xmlns:p14="http://schemas.microsoft.com/office/powerpoint/2010/main" val="919668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800" b="1" dirty="0"/>
              <a:t>面向大数据主流应用的信息可视化</a:t>
            </a:r>
            <a:r>
              <a:rPr lang="zh-CN" altLang="en-US" sz="1800" b="1" dirty="0" smtClean="0"/>
              <a:t>技术</a:t>
            </a:r>
            <a:r>
              <a:rPr lang="en-US" altLang="zh-CN" sz="1800" b="1" dirty="0" smtClean="0"/>
              <a:t>——</a:t>
            </a:r>
            <a:r>
              <a:rPr lang="zh-CN" altLang="en-US" sz="1800" b="1" dirty="0" smtClean="0"/>
              <a:t>文本可视化</a:t>
            </a:r>
            <a:endParaRPr lang="zh-CN" altLang="en-US" sz="1800" b="1" dirty="0"/>
          </a:p>
        </p:txBody>
      </p:sp>
      <p:sp>
        <p:nvSpPr>
          <p:cNvPr id="3" name="内容占位符 2"/>
          <p:cNvSpPr>
            <a:spLocks noGrp="1"/>
          </p:cNvSpPr>
          <p:nvPr>
            <p:ph idx="1"/>
          </p:nvPr>
        </p:nvSpPr>
        <p:spPr>
          <a:xfrm>
            <a:off x="563961" y="1290280"/>
            <a:ext cx="11185353" cy="5379034"/>
          </a:xfrm>
        </p:spPr>
        <p:txBody>
          <a:bodyPr>
            <a:normAutofit/>
          </a:bodyPr>
          <a:lstStyle/>
          <a:p>
            <a:r>
              <a:rPr lang="zh-CN" altLang="en-US" sz="2000" b="1" dirty="0"/>
              <a:t>标签云</a:t>
            </a:r>
            <a:r>
              <a:rPr lang="en-US" altLang="zh-CN" sz="2000" b="1" dirty="0" smtClean="0"/>
              <a:t>(Word Clouds </a:t>
            </a:r>
            <a:r>
              <a:rPr lang="zh-CN" altLang="en-US" sz="2000" b="1" dirty="0"/>
              <a:t>或 </a:t>
            </a:r>
            <a:r>
              <a:rPr lang="en-US" altLang="zh-CN" sz="2000" b="1" dirty="0" smtClean="0"/>
              <a:t>Tag Clouds</a:t>
            </a:r>
            <a:r>
              <a:rPr lang="en-US" altLang="zh-CN" sz="2000" b="1" dirty="0"/>
              <a:t>) </a:t>
            </a:r>
            <a:endParaRPr lang="en-US" altLang="zh-CN" sz="2000" b="1" dirty="0" smtClean="0"/>
          </a:p>
          <a:p>
            <a:pPr lvl="1"/>
            <a:r>
              <a:rPr lang="zh-CN" altLang="en-US" sz="1800" dirty="0"/>
              <a:t>关键词根据词频或其他</a:t>
            </a:r>
            <a:r>
              <a:rPr lang="zh-CN" altLang="en-US" sz="1800" dirty="0" smtClean="0"/>
              <a:t>规则</a:t>
            </a:r>
            <a:r>
              <a:rPr lang="zh-CN" altLang="en-US" sz="1800" dirty="0"/>
              <a:t>进行排序</a:t>
            </a:r>
            <a:r>
              <a:rPr lang="en-US" altLang="zh-CN" sz="1800" dirty="0"/>
              <a:t>,</a:t>
            </a:r>
            <a:r>
              <a:rPr lang="zh-CN" altLang="en-US" sz="1800" dirty="0"/>
              <a:t>按照一定规律进行布局排列</a:t>
            </a:r>
            <a:r>
              <a:rPr lang="en-US" altLang="zh-CN" sz="1800" dirty="0"/>
              <a:t>,</a:t>
            </a:r>
            <a:r>
              <a:rPr lang="zh-CN" altLang="en-US" sz="1800" dirty="0"/>
              <a:t>用大小、颜色、字体等图形属性对关键词进行可视化 </a:t>
            </a:r>
            <a:endParaRPr lang="en-US" altLang="zh-CN" sz="1800" dirty="0"/>
          </a:p>
        </p:txBody>
      </p:sp>
      <p:pic>
        <p:nvPicPr>
          <p:cNvPr id="4" name="图片 3"/>
          <p:cNvPicPr>
            <a:picLocks noChangeAspect="1"/>
          </p:cNvPicPr>
          <p:nvPr/>
        </p:nvPicPr>
        <p:blipFill>
          <a:blip r:embed="rId2"/>
          <a:stretch>
            <a:fillRect/>
          </a:stretch>
        </p:blipFill>
        <p:spPr>
          <a:xfrm>
            <a:off x="1382733" y="2525485"/>
            <a:ext cx="9058208" cy="4059011"/>
          </a:xfrm>
          <a:prstGeom prst="rect">
            <a:avLst/>
          </a:prstGeom>
        </p:spPr>
      </p:pic>
    </p:spTree>
    <p:extLst>
      <p:ext uri="{BB962C8B-B14F-4D97-AF65-F5344CB8AC3E}">
        <p14:creationId xmlns:p14="http://schemas.microsoft.com/office/powerpoint/2010/main" val="26982631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800" b="1" dirty="0"/>
              <a:t>面向大数据主流应用的信息可视化</a:t>
            </a:r>
            <a:r>
              <a:rPr lang="zh-CN" altLang="en-US" sz="1800" b="1" dirty="0" smtClean="0"/>
              <a:t>技术</a:t>
            </a:r>
            <a:r>
              <a:rPr lang="en-US" altLang="zh-CN" sz="1800" b="1" dirty="0" smtClean="0"/>
              <a:t>——</a:t>
            </a:r>
            <a:r>
              <a:rPr lang="zh-CN" altLang="en-US" sz="1800" b="1" dirty="0" smtClean="0"/>
              <a:t>文本可视化</a:t>
            </a:r>
            <a:endParaRPr lang="zh-CN" altLang="en-US" sz="1800" b="1" dirty="0"/>
          </a:p>
        </p:txBody>
      </p:sp>
      <p:sp>
        <p:nvSpPr>
          <p:cNvPr id="3" name="内容占位符 2"/>
          <p:cNvSpPr>
            <a:spLocks noGrp="1"/>
          </p:cNvSpPr>
          <p:nvPr>
            <p:ph idx="1"/>
          </p:nvPr>
        </p:nvSpPr>
        <p:spPr>
          <a:xfrm>
            <a:off x="563961" y="1290280"/>
            <a:ext cx="11185353" cy="5379034"/>
          </a:xfrm>
        </p:spPr>
        <p:txBody>
          <a:bodyPr>
            <a:normAutofit/>
          </a:bodyPr>
          <a:lstStyle/>
          <a:p>
            <a:r>
              <a:rPr lang="zh-CN" altLang="en-US" sz="2000" b="1" dirty="0"/>
              <a:t>标签云</a:t>
            </a:r>
            <a:r>
              <a:rPr lang="en-US" altLang="zh-CN" sz="2000" b="1" dirty="0" smtClean="0"/>
              <a:t>(Word Clouds </a:t>
            </a:r>
            <a:r>
              <a:rPr lang="zh-CN" altLang="en-US" sz="2000" b="1" dirty="0"/>
              <a:t>或 </a:t>
            </a:r>
            <a:r>
              <a:rPr lang="en-US" altLang="zh-CN" sz="2000" b="1" dirty="0" smtClean="0"/>
              <a:t>Tag Clouds</a:t>
            </a:r>
            <a:r>
              <a:rPr lang="en-US" altLang="zh-CN" sz="2000" b="1" dirty="0"/>
              <a:t>) </a:t>
            </a:r>
            <a:endParaRPr lang="en-US" altLang="zh-CN" sz="2000" b="1" dirty="0" smtClean="0"/>
          </a:p>
        </p:txBody>
      </p:sp>
      <p:pic>
        <p:nvPicPr>
          <p:cNvPr id="6" name="图片 5"/>
          <p:cNvPicPr>
            <a:picLocks noChangeAspect="1"/>
          </p:cNvPicPr>
          <p:nvPr/>
        </p:nvPicPr>
        <p:blipFill>
          <a:blip r:embed="rId2"/>
          <a:stretch>
            <a:fillRect/>
          </a:stretch>
        </p:blipFill>
        <p:spPr>
          <a:xfrm>
            <a:off x="345706" y="1855883"/>
            <a:ext cx="11621861" cy="4096460"/>
          </a:xfrm>
          <a:prstGeom prst="rect">
            <a:avLst/>
          </a:prstGeom>
        </p:spPr>
      </p:pic>
    </p:spTree>
    <p:extLst>
      <p:ext uri="{BB962C8B-B14F-4D97-AF65-F5344CB8AC3E}">
        <p14:creationId xmlns:p14="http://schemas.microsoft.com/office/powerpoint/2010/main" val="31763447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800" b="1" dirty="0"/>
              <a:t>面向大数据主流应用的信息可视化</a:t>
            </a:r>
            <a:r>
              <a:rPr lang="zh-CN" altLang="en-US" sz="1800" b="1" dirty="0" smtClean="0"/>
              <a:t>技术</a:t>
            </a:r>
            <a:r>
              <a:rPr lang="en-US" altLang="zh-CN" sz="1800" b="1" dirty="0" smtClean="0"/>
              <a:t>——</a:t>
            </a:r>
            <a:r>
              <a:rPr lang="zh-CN" altLang="en-US" sz="1800" b="1" dirty="0" smtClean="0"/>
              <a:t>文本可视化</a:t>
            </a:r>
            <a:endParaRPr lang="zh-CN" altLang="en-US" sz="1800" b="1" dirty="0"/>
          </a:p>
        </p:txBody>
      </p:sp>
      <p:sp>
        <p:nvSpPr>
          <p:cNvPr id="3" name="内容占位符 2"/>
          <p:cNvSpPr>
            <a:spLocks noGrp="1"/>
          </p:cNvSpPr>
          <p:nvPr>
            <p:ph idx="1"/>
          </p:nvPr>
        </p:nvSpPr>
        <p:spPr>
          <a:xfrm>
            <a:off x="563961" y="1290280"/>
            <a:ext cx="11185353" cy="5379034"/>
          </a:xfrm>
        </p:spPr>
        <p:txBody>
          <a:bodyPr>
            <a:normAutofit/>
          </a:bodyPr>
          <a:lstStyle/>
          <a:p>
            <a:r>
              <a:rPr lang="zh-CN" altLang="en-US" sz="2000" b="1" dirty="0"/>
              <a:t>文本的</a:t>
            </a:r>
            <a:r>
              <a:rPr lang="zh-CN" altLang="en-US" sz="2000" b="1" dirty="0" smtClean="0"/>
              <a:t>语义</a:t>
            </a:r>
            <a:r>
              <a:rPr lang="zh-CN" altLang="en-US" sz="2000" b="1" dirty="0"/>
              <a:t>结构可视化</a:t>
            </a:r>
            <a:r>
              <a:rPr lang="zh-CN" altLang="en-US" sz="2000" b="1" dirty="0" smtClean="0"/>
              <a:t>技术</a:t>
            </a:r>
            <a:endParaRPr lang="en-US" altLang="zh-CN" sz="2000" b="1" dirty="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41500" y="22308"/>
            <a:ext cx="3970191" cy="6819169"/>
          </a:xfrm>
          <a:prstGeom prst="rect">
            <a:avLst/>
          </a:prstGeom>
        </p:spPr>
      </p:pic>
      <p:pic>
        <p:nvPicPr>
          <p:cNvPr id="4" name="图片 3"/>
          <p:cNvPicPr>
            <a:picLocks noChangeAspect="1"/>
          </p:cNvPicPr>
          <p:nvPr/>
        </p:nvPicPr>
        <p:blipFill>
          <a:blip r:embed="rId3"/>
          <a:stretch>
            <a:fillRect/>
          </a:stretch>
        </p:blipFill>
        <p:spPr>
          <a:xfrm>
            <a:off x="466811" y="3332553"/>
            <a:ext cx="5689826" cy="1931143"/>
          </a:xfrm>
          <a:prstGeom prst="rect">
            <a:avLst/>
          </a:prstGeom>
        </p:spPr>
      </p:pic>
    </p:spTree>
    <p:extLst>
      <p:ext uri="{BB962C8B-B14F-4D97-AF65-F5344CB8AC3E}">
        <p14:creationId xmlns:p14="http://schemas.microsoft.com/office/powerpoint/2010/main" val="8082907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800" b="1" dirty="0"/>
              <a:t>面向大数据主流应用的信息可视化</a:t>
            </a:r>
            <a:r>
              <a:rPr lang="zh-CN" altLang="en-US" sz="1800" b="1" dirty="0" smtClean="0"/>
              <a:t>技术</a:t>
            </a:r>
            <a:r>
              <a:rPr lang="en-US" altLang="zh-CN" sz="1800" b="1" dirty="0" smtClean="0"/>
              <a:t>——</a:t>
            </a:r>
            <a:r>
              <a:rPr lang="zh-CN" altLang="en-US" sz="1800" b="1" dirty="0" smtClean="0"/>
              <a:t>网络</a:t>
            </a:r>
            <a:r>
              <a:rPr lang="en-US" altLang="zh-CN" sz="1800" b="1" dirty="0" smtClean="0"/>
              <a:t>(</a:t>
            </a:r>
            <a:r>
              <a:rPr lang="zh-CN" altLang="en-US" sz="1800" b="1" dirty="0" smtClean="0"/>
              <a:t>图</a:t>
            </a:r>
            <a:r>
              <a:rPr lang="en-US" altLang="zh-CN" sz="1800" b="1" dirty="0" smtClean="0"/>
              <a:t>)</a:t>
            </a:r>
            <a:r>
              <a:rPr lang="zh-CN" altLang="en-US" sz="1800" b="1" dirty="0" smtClean="0"/>
              <a:t>可视化</a:t>
            </a:r>
            <a:endParaRPr lang="zh-CN" altLang="en-US" sz="1800" b="1" dirty="0"/>
          </a:p>
        </p:txBody>
      </p:sp>
      <p:pic>
        <p:nvPicPr>
          <p:cNvPr id="5" name="内容占位符 4"/>
          <p:cNvPicPr>
            <a:picLocks noGrp="1" noChangeAspect="1"/>
          </p:cNvPicPr>
          <p:nvPr>
            <p:ph idx="1"/>
          </p:nvPr>
        </p:nvPicPr>
        <p:blipFill>
          <a:blip r:embed="rId2"/>
          <a:stretch>
            <a:fillRect/>
          </a:stretch>
        </p:blipFill>
        <p:spPr>
          <a:xfrm>
            <a:off x="6922905" y="1290571"/>
            <a:ext cx="3852757" cy="5378450"/>
          </a:xfrm>
          <a:prstGeom prst="rect">
            <a:avLst/>
          </a:prstGeom>
        </p:spPr>
      </p:pic>
      <p:pic>
        <p:nvPicPr>
          <p:cNvPr id="4" name="图片 3"/>
          <p:cNvPicPr>
            <a:picLocks noChangeAspect="1"/>
          </p:cNvPicPr>
          <p:nvPr/>
        </p:nvPicPr>
        <p:blipFill>
          <a:blip r:embed="rId3"/>
          <a:stretch>
            <a:fillRect/>
          </a:stretch>
        </p:blipFill>
        <p:spPr>
          <a:xfrm>
            <a:off x="563960" y="1336609"/>
            <a:ext cx="4495800" cy="5286375"/>
          </a:xfrm>
          <a:prstGeom prst="rect">
            <a:avLst/>
          </a:prstGeom>
        </p:spPr>
      </p:pic>
    </p:spTree>
    <p:extLst>
      <p:ext uri="{BB962C8B-B14F-4D97-AF65-F5344CB8AC3E}">
        <p14:creationId xmlns:p14="http://schemas.microsoft.com/office/powerpoint/2010/main" val="38203383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800" b="1" dirty="0"/>
              <a:t>面向大数据主流应用的信息可视化</a:t>
            </a:r>
            <a:r>
              <a:rPr lang="zh-CN" altLang="en-US" sz="1800" b="1" dirty="0" smtClean="0"/>
              <a:t>技术</a:t>
            </a:r>
            <a:r>
              <a:rPr lang="en-US" altLang="zh-CN" sz="1800" b="1" dirty="0" smtClean="0"/>
              <a:t>——</a:t>
            </a:r>
            <a:r>
              <a:rPr lang="zh-CN" altLang="en-US" sz="1800" b="1" dirty="0" smtClean="0"/>
              <a:t>时空数据可视化</a:t>
            </a:r>
            <a:endParaRPr lang="zh-CN" altLang="en-US" sz="1800" b="1" dirty="0"/>
          </a:p>
        </p:txBody>
      </p:sp>
      <p:sp>
        <p:nvSpPr>
          <p:cNvPr id="3" name="内容占位符 2"/>
          <p:cNvSpPr>
            <a:spLocks noGrp="1"/>
          </p:cNvSpPr>
          <p:nvPr>
            <p:ph idx="1"/>
          </p:nvPr>
        </p:nvSpPr>
        <p:spPr>
          <a:xfrm>
            <a:off x="563961" y="1290280"/>
            <a:ext cx="11185353" cy="5379034"/>
          </a:xfrm>
        </p:spPr>
        <p:txBody>
          <a:bodyPr>
            <a:normAutofit/>
          </a:bodyPr>
          <a:lstStyle/>
          <a:p>
            <a:endParaRPr lang="en-US" altLang="zh-CN" sz="2000" dirty="0"/>
          </a:p>
        </p:txBody>
      </p:sp>
      <p:pic>
        <p:nvPicPr>
          <p:cNvPr id="5" name="图片 4"/>
          <p:cNvPicPr>
            <a:picLocks noChangeAspect="1"/>
          </p:cNvPicPr>
          <p:nvPr/>
        </p:nvPicPr>
        <p:blipFill>
          <a:blip r:embed="rId2"/>
          <a:stretch>
            <a:fillRect/>
          </a:stretch>
        </p:blipFill>
        <p:spPr>
          <a:xfrm>
            <a:off x="178198" y="1693338"/>
            <a:ext cx="7125899" cy="4055295"/>
          </a:xfrm>
          <a:prstGeom prst="rect">
            <a:avLst/>
          </a:prstGeom>
        </p:spPr>
      </p:pic>
      <p:pic>
        <p:nvPicPr>
          <p:cNvPr id="4" name="图片 3"/>
          <p:cNvPicPr>
            <a:picLocks noChangeAspect="1"/>
          </p:cNvPicPr>
          <p:nvPr/>
        </p:nvPicPr>
        <p:blipFill>
          <a:blip r:embed="rId3"/>
          <a:stretch>
            <a:fillRect/>
          </a:stretch>
        </p:blipFill>
        <p:spPr>
          <a:xfrm>
            <a:off x="7470778" y="1908628"/>
            <a:ext cx="4613499" cy="3494087"/>
          </a:xfrm>
          <a:prstGeom prst="rect">
            <a:avLst/>
          </a:prstGeom>
        </p:spPr>
      </p:pic>
    </p:spTree>
    <p:extLst>
      <p:ext uri="{BB962C8B-B14F-4D97-AF65-F5344CB8AC3E}">
        <p14:creationId xmlns:p14="http://schemas.microsoft.com/office/powerpoint/2010/main" val="33639684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800" b="1" dirty="0"/>
              <a:t>面向大数据主流应用的信息可视化</a:t>
            </a:r>
            <a:r>
              <a:rPr lang="zh-CN" altLang="en-US" sz="1800" b="1" dirty="0" smtClean="0"/>
              <a:t>技术</a:t>
            </a:r>
            <a:r>
              <a:rPr lang="en-US" altLang="zh-CN" sz="1800" b="1" dirty="0" smtClean="0"/>
              <a:t>——</a:t>
            </a:r>
            <a:r>
              <a:rPr lang="zh-CN" altLang="en-US" sz="1800" b="1" dirty="0" smtClean="0"/>
              <a:t>时空数据可视化</a:t>
            </a:r>
            <a:endParaRPr lang="zh-CN" altLang="en-US" sz="1800" b="1" dirty="0"/>
          </a:p>
        </p:txBody>
      </p:sp>
      <p:sp>
        <p:nvSpPr>
          <p:cNvPr id="3" name="内容占位符 2"/>
          <p:cNvSpPr>
            <a:spLocks noGrp="1"/>
          </p:cNvSpPr>
          <p:nvPr>
            <p:ph idx="1"/>
          </p:nvPr>
        </p:nvSpPr>
        <p:spPr>
          <a:xfrm>
            <a:off x="563961" y="1290280"/>
            <a:ext cx="11185353" cy="5379034"/>
          </a:xfrm>
        </p:spPr>
        <p:txBody>
          <a:bodyPr>
            <a:normAutofit/>
          </a:bodyPr>
          <a:lstStyle/>
          <a:p>
            <a:endParaRPr lang="en-US" altLang="zh-CN" sz="2000" dirty="0"/>
          </a:p>
        </p:txBody>
      </p:sp>
      <p:pic>
        <p:nvPicPr>
          <p:cNvPr id="6" name="图片 5"/>
          <p:cNvPicPr>
            <a:picLocks noChangeAspect="1"/>
          </p:cNvPicPr>
          <p:nvPr/>
        </p:nvPicPr>
        <p:blipFill>
          <a:blip r:embed="rId2"/>
          <a:stretch>
            <a:fillRect/>
          </a:stretch>
        </p:blipFill>
        <p:spPr>
          <a:xfrm>
            <a:off x="1415142" y="1290280"/>
            <a:ext cx="7844971" cy="5362806"/>
          </a:xfrm>
          <a:prstGeom prst="rect">
            <a:avLst/>
          </a:prstGeom>
        </p:spPr>
      </p:pic>
    </p:spTree>
    <p:extLst>
      <p:ext uri="{BB962C8B-B14F-4D97-AF65-F5344CB8AC3E}">
        <p14:creationId xmlns:p14="http://schemas.microsoft.com/office/powerpoint/2010/main" val="32021800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800" b="1" dirty="0"/>
              <a:t>面向大数据主流应用的信息可视化</a:t>
            </a:r>
            <a:r>
              <a:rPr lang="zh-CN" altLang="en-US" sz="1800" b="1" dirty="0" smtClean="0"/>
              <a:t>技术</a:t>
            </a:r>
            <a:r>
              <a:rPr lang="en-US" altLang="zh-CN" sz="1800" b="1" dirty="0" smtClean="0"/>
              <a:t>——</a:t>
            </a:r>
            <a:r>
              <a:rPr lang="zh-CN" altLang="en-US" sz="1800" b="1" dirty="0" smtClean="0"/>
              <a:t>时空数据可视化</a:t>
            </a:r>
            <a:endParaRPr lang="zh-CN" altLang="en-US" sz="1800" b="1" dirty="0"/>
          </a:p>
        </p:txBody>
      </p:sp>
      <p:sp>
        <p:nvSpPr>
          <p:cNvPr id="3" name="内容占位符 2"/>
          <p:cNvSpPr>
            <a:spLocks noGrp="1"/>
          </p:cNvSpPr>
          <p:nvPr>
            <p:ph idx="1"/>
          </p:nvPr>
        </p:nvSpPr>
        <p:spPr>
          <a:xfrm>
            <a:off x="563961" y="1290280"/>
            <a:ext cx="11185353" cy="5379034"/>
          </a:xfrm>
        </p:spPr>
        <p:txBody>
          <a:bodyPr>
            <a:normAutofit/>
          </a:bodyPr>
          <a:lstStyle/>
          <a:p>
            <a:endParaRPr lang="en-US" altLang="zh-CN" sz="2000" dirty="0"/>
          </a:p>
        </p:txBody>
      </p:sp>
      <p:pic>
        <p:nvPicPr>
          <p:cNvPr id="4" name="图片 3"/>
          <p:cNvPicPr>
            <a:picLocks noChangeAspect="1"/>
          </p:cNvPicPr>
          <p:nvPr/>
        </p:nvPicPr>
        <p:blipFill>
          <a:blip r:embed="rId2"/>
          <a:stretch>
            <a:fillRect/>
          </a:stretch>
        </p:blipFill>
        <p:spPr>
          <a:xfrm>
            <a:off x="735013" y="1290280"/>
            <a:ext cx="9855858" cy="5255663"/>
          </a:xfrm>
          <a:prstGeom prst="rect">
            <a:avLst/>
          </a:prstGeom>
        </p:spPr>
      </p:pic>
    </p:spTree>
    <p:extLst>
      <p:ext uri="{BB962C8B-B14F-4D97-AF65-F5344CB8AC3E}">
        <p14:creationId xmlns:p14="http://schemas.microsoft.com/office/powerpoint/2010/main" val="35705806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smtClean="0"/>
              <a:t>目录</a:t>
            </a:r>
            <a:endParaRPr lang="zh-CN" altLang="en-US" sz="2000" b="1" dirty="0"/>
          </a:p>
        </p:txBody>
      </p:sp>
      <p:sp>
        <p:nvSpPr>
          <p:cNvPr id="3" name="内容占位符 2"/>
          <p:cNvSpPr>
            <a:spLocks noGrp="1"/>
          </p:cNvSpPr>
          <p:nvPr>
            <p:ph idx="1"/>
          </p:nvPr>
        </p:nvSpPr>
        <p:spPr/>
        <p:txBody>
          <a:bodyPr>
            <a:normAutofit/>
          </a:bodyPr>
          <a:lstStyle/>
          <a:p>
            <a:pPr>
              <a:lnSpc>
                <a:spcPct val="150000"/>
              </a:lnSpc>
            </a:pPr>
            <a:r>
              <a:rPr lang="zh-CN" altLang="en-US" sz="2000" b="1" dirty="0" smtClean="0"/>
              <a:t>相关背景概述</a:t>
            </a:r>
            <a:endParaRPr lang="en-US" altLang="zh-CN" sz="2000" b="1" dirty="0" smtClean="0"/>
          </a:p>
          <a:p>
            <a:pPr>
              <a:lnSpc>
                <a:spcPct val="150000"/>
              </a:lnSpc>
            </a:pPr>
            <a:r>
              <a:rPr lang="zh-CN" altLang="en-US" sz="2000" b="1" dirty="0"/>
              <a:t>几种</a:t>
            </a:r>
            <a:r>
              <a:rPr lang="zh-CN" altLang="en-US" sz="2000" b="1" dirty="0" smtClean="0"/>
              <a:t>典型数据的可视化</a:t>
            </a:r>
            <a:endParaRPr lang="en-US" altLang="zh-CN" sz="2000" b="1" dirty="0" smtClean="0"/>
          </a:p>
          <a:p>
            <a:pPr>
              <a:lnSpc>
                <a:spcPct val="150000"/>
              </a:lnSpc>
            </a:pPr>
            <a:r>
              <a:rPr lang="zh-CN" altLang="en-US" sz="2000" b="1" dirty="0">
                <a:solidFill>
                  <a:srgbClr val="0432FF"/>
                </a:solidFill>
              </a:rPr>
              <a:t>大</a:t>
            </a:r>
            <a:r>
              <a:rPr lang="zh-CN" altLang="en-US" sz="2000" b="1" dirty="0" smtClean="0">
                <a:solidFill>
                  <a:srgbClr val="0432FF"/>
                </a:solidFill>
              </a:rPr>
              <a:t>数据可视化的常见形式</a:t>
            </a:r>
            <a:endParaRPr lang="en-US" altLang="zh-CN" sz="2000" b="1" dirty="0" smtClean="0">
              <a:solidFill>
                <a:srgbClr val="0432FF"/>
              </a:solidFill>
            </a:endParaRPr>
          </a:p>
          <a:p>
            <a:pPr>
              <a:lnSpc>
                <a:spcPct val="150000"/>
              </a:lnSpc>
            </a:pPr>
            <a:endParaRPr lang="zh-CN" altLang="en-US" sz="2000" b="1" dirty="0"/>
          </a:p>
        </p:txBody>
      </p:sp>
    </p:spTree>
    <p:extLst>
      <p:ext uri="{BB962C8B-B14F-4D97-AF65-F5344CB8AC3E}">
        <p14:creationId xmlns:p14="http://schemas.microsoft.com/office/powerpoint/2010/main" val="3638046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t>大数据分析结果的可视化</a:t>
            </a:r>
          </a:p>
        </p:txBody>
      </p:sp>
      <p:sp>
        <p:nvSpPr>
          <p:cNvPr id="3" name="内容占位符 2"/>
          <p:cNvSpPr>
            <a:spLocks noGrp="1"/>
          </p:cNvSpPr>
          <p:nvPr>
            <p:ph idx="1"/>
          </p:nvPr>
        </p:nvSpPr>
        <p:spPr>
          <a:xfrm>
            <a:off x="563960" y="1290280"/>
            <a:ext cx="10515600" cy="4351338"/>
          </a:xfrm>
        </p:spPr>
        <p:txBody>
          <a:bodyPr/>
          <a:lstStyle/>
          <a:p>
            <a:r>
              <a:rPr lang="zh-CN" altLang="en-US" sz="2000" b="1" dirty="0" smtClean="0"/>
              <a:t>数据分析的可视化实例</a:t>
            </a:r>
            <a:r>
              <a:rPr lang="en-US" altLang="zh-CN" sz="2000" b="1" dirty="0" smtClean="0"/>
              <a:t>-</a:t>
            </a:r>
            <a:r>
              <a:rPr lang="zh-CN" altLang="en-US" sz="2000" b="1" dirty="0" smtClean="0"/>
              <a:t>基本统计数字的呈现（</a:t>
            </a:r>
            <a:r>
              <a:rPr lang="en-US" altLang="zh-CN" sz="2000" b="1" dirty="0" smtClean="0"/>
              <a:t>1</a:t>
            </a:r>
            <a:r>
              <a:rPr lang="zh-CN" altLang="en-US" sz="2000" b="1" dirty="0" smtClean="0"/>
              <a:t>）</a:t>
            </a:r>
            <a:endParaRPr lang="en-US" altLang="zh-CN" sz="2000" b="1" dirty="0" smtClean="0"/>
          </a:p>
          <a:p>
            <a:pPr lvl="1"/>
            <a:r>
              <a:rPr lang="zh-CN" altLang="en-US" sz="1800" dirty="0" smtClean="0"/>
              <a:t>单一的趋势曲线也能够抓人眼球</a:t>
            </a:r>
            <a:endParaRPr lang="en-US" altLang="zh-CN" dirty="0" smtClean="0"/>
          </a:p>
        </p:txBody>
      </p:sp>
      <p:pic>
        <p:nvPicPr>
          <p:cNvPr id="5" name="图片 4"/>
          <p:cNvPicPr>
            <a:picLocks noChangeAspect="1"/>
          </p:cNvPicPr>
          <p:nvPr/>
        </p:nvPicPr>
        <p:blipFill>
          <a:blip r:embed="rId2"/>
          <a:stretch>
            <a:fillRect/>
          </a:stretch>
        </p:blipFill>
        <p:spPr>
          <a:xfrm>
            <a:off x="1113709" y="2212395"/>
            <a:ext cx="3741320" cy="4359336"/>
          </a:xfrm>
          <a:prstGeom prst="rect">
            <a:avLst/>
          </a:prstGeom>
        </p:spPr>
      </p:pic>
      <p:pic>
        <p:nvPicPr>
          <p:cNvPr id="9" name="图片 8"/>
          <p:cNvPicPr>
            <a:picLocks noChangeAspect="1"/>
          </p:cNvPicPr>
          <p:nvPr/>
        </p:nvPicPr>
        <p:blipFill>
          <a:blip r:embed="rId3"/>
          <a:stretch>
            <a:fillRect/>
          </a:stretch>
        </p:blipFill>
        <p:spPr>
          <a:xfrm>
            <a:off x="5748552" y="2349067"/>
            <a:ext cx="5911202" cy="4214666"/>
          </a:xfrm>
          <a:prstGeom prst="rect">
            <a:avLst/>
          </a:prstGeom>
        </p:spPr>
      </p:pic>
    </p:spTree>
    <p:extLst>
      <p:ext uri="{BB962C8B-B14F-4D97-AF65-F5344CB8AC3E}">
        <p14:creationId xmlns:p14="http://schemas.microsoft.com/office/powerpoint/2010/main" val="40212567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t>大数据分析结果的可视化</a:t>
            </a:r>
          </a:p>
        </p:txBody>
      </p:sp>
      <p:sp>
        <p:nvSpPr>
          <p:cNvPr id="3" name="内容占位符 2"/>
          <p:cNvSpPr>
            <a:spLocks noGrp="1"/>
          </p:cNvSpPr>
          <p:nvPr>
            <p:ph idx="1"/>
          </p:nvPr>
        </p:nvSpPr>
        <p:spPr>
          <a:xfrm>
            <a:off x="563960" y="1290280"/>
            <a:ext cx="10515600" cy="4351338"/>
          </a:xfrm>
        </p:spPr>
        <p:txBody>
          <a:bodyPr/>
          <a:lstStyle/>
          <a:p>
            <a:r>
              <a:rPr lang="zh-CN" altLang="en-US" sz="2000" b="1" dirty="0" smtClean="0"/>
              <a:t>数据分析的可视化实例</a:t>
            </a:r>
            <a:r>
              <a:rPr lang="en-US" altLang="zh-CN" sz="2000" b="1" dirty="0" smtClean="0"/>
              <a:t>-</a:t>
            </a:r>
            <a:r>
              <a:rPr lang="zh-CN" altLang="en-US" sz="2000" b="1" dirty="0" smtClean="0"/>
              <a:t>基本统计数字的呈现（</a:t>
            </a:r>
            <a:r>
              <a:rPr lang="en-US" altLang="zh-CN" sz="2000" b="1" dirty="0" smtClean="0"/>
              <a:t>1</a:t>
            </a:r>
            <a:r>
              <a:rPr lang="zh-CN" altLang="en-US" sz="2000" b="1" dirty="0" smtClean="0"/>
              <a:t>）</a:t>
            </a:r>
            <a:endParaRPr lang="en-US" altLang="zh-CN" sz="2000" b="1" dirty="0" smtClean="0"/>
          </a:p>
          <a:p>
            <a:pPr lvl="1"/>
            <a:r>
              <a:rPr lang="zh-CN" altLang="en-US" sz="1800" dirty="0" smtClean="0"/>
              <a:t>单一的趋势曲线也能够抓人眼球</a:t>
            </a:r>
            <a:endParaRPr lang="en-US" altLang="zh-CN" dirty="0" smtClean="0"/>
          </a:p>
        </p:txBody>
      </p:sp>
      <p:pic>
        <p:nvPicPr>
          <p:cNvPr id="4" name="图片 3"/>
          <p:cNvPicPr>
            <a:picLocks noChangeAspect="1"/>
          </p:cNvPicPr>
          <p:nvPr/>
        </p:nvPicPr>
        <p:blipFill>
          <a:blip r:embed="rId2"/>
          <a:stretch>
            <a:fillRect/>
          </a:stretch>
        </p:blipFill>
        <p:spPr>
          <a:xfrm>
            <a:off x="275970" y="2230336"/>
            <a:ext cx="11823458" cy="3411282"/>
          </a:xfrm>
          <a:prstGeom prst="rect">
            <a:avLst/>
          </a:prstGeom>
        </p:spPr>
      </p:pic>
    </p:spTree>
    <p:extLst>
      <p:ext uri="{BB962C8B-B14F-4D97-AF65-F5344CB8AC3E}">
        <p14:creationId xmlns:p14="http://schemas.microsoft.com/office/powerpoint/2010/main" val="17442359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smtClean="0"/>
              <a:t>目录</a:t>
            </a:r>
            <a:endParaRPr lang="zh-CN" altLang="en-US" sz="2000" b="1" dirty="0"/>
          </a:p>
        </p:txBody>
      </p:sp>
      <p:sp>
        <p:nvSpPr>
          <p:cNvPr id="3" name="内容占位符 2"/>
          <p:cNvSpPr>
            <a:spLocks noGrp="1"/>
          </p:cNvSpPr>
          <p:nvPr>
            <p:ph idx="1"/>
          </p:nvPr>
        </p:nvSpPr>
        <p:spPr/>
        <p:txBody>
          <a:bodyPr>
            <a:normAutofit/>
          </a:bodyPr>
          <a:lstStyle/>
          <a:p>
            <a:pPr>
              <a:lnSpc>
                <a:spcPct val="150000"/>
              </a:lnSpc>
            </a:pPr>
            <a:r>
              <a:rPr lang="zh-CN" altLang="en-US" sz="2000" b="1" dirty="0" smtClean="0">
                <a:solidFill>
                  <a:srgbClr val="0432FF"/>
                </a:solidFill>
              </a:rPr>
              <a:t>相关背景概述</a:t>
            </a:r>
            <a:endParaRPr lang="en-US" altLang="zh-CN" sz="2000" b="1" dirty="0" smtClean="0">
              <a:solidFill>
                <a:srgbClr val="0432FF"/>
              </a:solidFill>
            </a:endParaRPr>
          </a:p>
          <a:p>
            <a:pPr>
              <a:lnSpc>
                <a:spcPct val="150000"/>
              </a:lnSpc>
            </a:pPr>
            <a:r>
              <a:rPr lang="zh-CN" altLang="en-US" sz="2000" b="1" dirty="0" smtClean="0"/>
              <a:t>几种典型数据的可视化</a:t>
            </a:r>
            <a:endParaRPr lang="en-US" altLang="zh-CN" sz="2000" b="1" dirty="0" smtClean="0"/>
          </a:p>
          <a:p>
            <a:pPr>
              <a:lnSpc>
                <a:spcPct val="150000"/>
              </a:lnSpc>
            </a:pPr>
            <a:r>
              <a:rPr lang="zh-CN" altLang="en-US" sz="2000" b="1" dirty="0"/>
              <a:t>大</a:t>
            </a:r>
            <a:r>
              <a:rPr lang="zh-CN" altLang="en-US" sz="2000" b="1" dirty="0" smtClean="0"/>
              <a:t>数据可视化的常见形式</a:t>
            </a:r>
            <a:endParaRPr lang="en-US" altLang="zh-CN" sz="2000" b="1" dirty="0" smtClean="0"/>
          </a:p>
          <a:p>
            <a:pPr>
              <a:lnSpc>
                <a:spcPct val="150000"/>
              </a:lnSpc>
            </a:pPr>
            <a:endParaRPr lang="zh-CN" altLang="en-US" sz="2000" b="1" dirty="0"/>
          </a:p>
        </p:txBody>
      </p:sp>
    </p:spTree>
    <p:extLst>
      <p:ext uri="{BB962C8B-B14F-4D97-AF65-F5344CB8AC3E}">
        <p14:creationId xmlns:p14="http://schemas.microsoft.com/office/powerpoint/2010/main" val="935367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t>大数据分析结果的可视化</a:t>
            </a:r>
          </a:p>
        </p:txBody>
      </p:sp>
      <p:sp>
        <p:nvSpPr>
          <p:cNvPr id="3" name="内容占位符 2"/>
          <p:cNvSpPr>
            <a:spLocks noGrp="1"/>
          </p:cNvSpPr>
          <p:nvPr>
            <p:ph idx="1"/>
          </p:nvPr>
        </p:nvSpPr>
        <p:spPr>
          <a:xfrm>
            <a:off x="563960" y="1290280"/>
            <a:ext cx="10515600" cy="4351338"/>
          </a:xfrm>
        </p:spPr>
        <p:txBody>
          <a:bodyPr/>
          <a:lstStyle/>
          <a:p>
            <a:r>
              <a:rPr lang="zh-CN" altLang="en-US" sz="2000" b="1" dirty="0" smtClean="0"/>
              <a:t>数据分析的可视化实例</a:t>
            </a:r>
            <a:r>
              <a:rPr lang="en-US" altLang="zh-CN" sz="2000" b="1" dirty="0" smtClean="0"/>
              <a:t>-</a:t>
            </a:r>
            <a:r>
              <a:rPr lang="zh-CN" altLang="en-US" sz="2000" b="1" dirty="0" smtClean="0"/>
              <a:t>基本统计数字的呈现（</a:t>
            </a:r>
            <a:r>
              <a:rPr lang="en-US" altLang="zh-CN" sz="2000" b="1" dirty="0" smtClean="0"/>
              <a:t>2</a:t>
            </a:r>
            <a:r>
              <a:rPr lang="zh-CN" altLang="en-US" sz="2000" b="1" dirty="0" smtClean="0"/>
              <a:t>）</a:t>
            </a:r>
            <a:endParaRPr lang="en-US" altLang="zh-CN" sz="2000" b="1" dirty="0" smtClean="0"/>
          </a:p>
          <a:p>
            <a:pPr lvl="1"/>
            <a:r>
              <a:rPr lang="zh-CN" altLang="en-US" sz="1800" dirty="0" smtClean="0"/>
              <a:t>单纯的对比性统计直方图 也能够抓人眼球</a:t>
            </a:r>
            <a:endParaRPr lang="en-US" altLang="zh-CN" dirty="0" smtClean="0"/>
          </a:p>
        </p:txBody>
      </p:sp>
      <p:pic>
        <p:nvPicPr>
          <p:cNvPr id="7" name="图片 6"/>
          <p:cNvPicPr>
            <a:picLocks noChangeAspect="1"/>
          </p:cNvPicPr>
          <p:nvPr/>
        </p:nvPicPr>
        <p:blipFill>
          <a:blip r:embed="rId2"/>
          <a:stretch>
            <a:fillRect/>
          </a:stretch>
        </p:blipFill>
        <p:spPr>
          <a:xfrm>
            <a:off x="1865086" y="2212395"/>
            <a:ext cx="7547427" cy="4508853"/>
          </a:xfrm>
          <a:prstGeom prst="rect">
            <a:avLst/>
          </a:prstGeom>
        </p:spPr>
      </p:pic>
    </p:spTree>
    <p:extLst>
      <p:ext uri="{BB962C8B-B14F-4D97-AF65-F5344CB8AC3E}">
        <p14:creationId xmlns:p14="http://schemas.microsoft.com/office/powerpoint/2010/main" val="10040677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t>大数据分析结果的可视化</a:t>
            </a:r>
          </a:p>
        </p:txBody>
      </p:sp>
      <p:sp>
        <p:nvSpPr>
          <p:cNvPr id="3" name="内容占位符 2"/>
          <p:cNvSpPr>
            <a:spLocks noGrp="1"/>
          </p:cNvSpPr>
          <p:nvPr>
            <p:ph idx="1"/>
          </p:nvPr>
        </p:nvSpPr>
        <p:spPr>
          <a:xfrm>
            <a:off x="563960" y="1290280"/>
            <a:ext cx="10515600" cy="4351338"/>
          </a:xfrm>
        </p:spPr>
        <p:txBody>
          <a:bodyPr/>
          <a:lstStyle/>
          <a:p>
            <a:r>
              <a:rPr lang="zh-CN" altLang="en-US" sz="2000" b="1" dirty="0" smtClean="0"/>
              <a:t>数据分析的可视化实例</a:t>
            </a:r>
            <a:r>
              <a:rPr lang="en-US" altLang="zh-CN" sz="2000" b="1" dirty="0" smtClean="0"/>
              <a:t>-</a:t>
            </a:r>
            <a:r>
              <a:rPr lang="zh-CN" altLang="en-US" sz="2000" b="1" dirty="0" smtClean="0"/>
              <a:t>基本统计数字的呈现（</a:t>
            </a:r>
            <a:r>
              <a:rPr lang="en-US" altLang="zh-CN" sz="2000" b="1" dirty="0" smtClean="0"/>
              <a:t>2</a:t>
            </a:r>
            <a:r>
              <a:rPr lang="zh-CN" altLang="en-US" sz="2000" b="1" dirty="0" smtClean="0"/>
              <a:t>）</a:t>
            </a:r>
            <a:endParaRPr lang="en-US" altLang="zh-CN" sz="2000" b="1" dirty="0" smtClean="0"/>
          </a:p>
          <a:p>
            <a:pPr lvl="1"/>
            <a:r>
              <a:rPr lang="zh-CN" altLang="en-US" sz="1800" dirty="0" smtClean="0"/>
              <a:t>单纯的对比性统计直方图 也能够抓人眼球</a:t>
            </a:r>
            <a:endParaRPr lang="en-US" altLang="zh-CN" dirty="0" smtClean="0"/>
          </a:p>
        </p:txBody>
      </p:sp>
      <p:pic>
        <p:nvPicPr>
          <p:cNvPr id="4" name="图片 3"/>
          <p:cNvPicPr>
            <a:picLocks noChangeAspect="1"/>
          </p:cNvPicPr>
          <p:nvPr/>
        </p:nvPicPr>
        <p:blipFill>
          <a:blip r:embed="rId2"/>
          <a:stretch>
            <a:fillRect/>
          </a:stretch>
        </p:blipFill>
        <p:spPr>
          <a:xfrm>
            <a:off x="1016001" y="2234894"/>
            <a:ext cx="10255476" cy="4328839"/>
          </a:xfrm>
          <a:prstGeom prst="rect">
            <a:avLst/>
          </a:prstGeom>
        </p:spPr>
      </p:pic>
    </p:spTree>
    <p:extLst>
      <p:ext uri="{BB962C8B-B14F-4D97-AF65-F5344CB8AC3E}">
        <p14:creationId xmlns:p14="http://schemas.microsoft.com/office/powerpoint/2010/main" val="3296617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t>大数据分析结果的可视化</a:t>
            </a:r>
          </a:p>
        </p:txBody>
      </p:sp>
      <p:sp>
        <p:nvSpPr>
          <p:cNvPr id="3" name="内容占位符 2"/>
          <p:cNvSpPr>
            <a:spLocks noGrp="1"/>
          </p:cNvSpPr>
          <p:nvPr>
            <p:ph idx="1"/>
          </p:nvPr>
        </p:nvSpPr>
        <p:spPr>
          <a:xfrm>
            <a:off x="563960" y="1290280"/>
            <a:ext cx="10515600" cy="4351338"/>
          </a:xfrm>
        </p:spPr>
        <p:txBody>
          <a:bodyPr/>
          <a:lstStyle/>
          <a:p>
            <a:r>
              <a:rPr lang="zh-CN" altLang="en-US" sz="2000" b="1" dirty="0" smtClean="0"/>
              <a:t>数据分析的可视化实例</a:t>
            </a:r>
            <a:r>
              <a:rPr lang="en-US" altLang="zh-CN" sz="2000" b="1" dirty="0" smtClean="0"/>
              <a:t>-</a:t>
            </a:r>
            <a:r>
              <a:rPr lang="zh-CN" altLang="en-US" sz="2000" b="1" dirty="0" smtClean="0"/>
              <a:t>基本统计数字的呈现（</a:t>
            </a:r>
            <a:r>
              <a:rPr lang="en-US" altLang="zh-CN" sz="2000" b="1" dirty="0" smtClean="0"/>
              <a:t>1</a:t>
            </a:r>
            <a:r>
              <a:rPr lang="zh-CN" altLang="en-US" sz="2000" b="1" dirty="0" smtClean="0"/>
              <a:t>）</a:t>
            </a:r>
            <a:endParaRPr lang="en-US" altLang="zh-CN" sz="2000" b="1" dirty="0" smtClean="0"/>
          </a:p>
          <a:p>
            <a:pPr lvl="1"/>
            <a:r>
              <a:rPr lang="zh-CN" altLang="en-US" sz="1800" dirty="0" smtClean="0"/>
              <a:t>统计直方图 </a:t>
            </a:r>
            <a:r>
              <a:rPr lang="en-US" altLang="zh-CN" sz="1800" dirty="0" smtClean="0"/>
              <a:t>+ </a:t>
            </a:r>
            <a:r>
              <a:rPr lang="zh-CN" altLang="en-US" sz="1800" dirty="0" smtClean="0"/>
              <a:t>趋势曲线</a:t>
            </a:r>
            <a:endParaRPr lang="en-US" altLang="zh-CN" dirty="0" smtClean="0"/>
          </a:p>
        </p:txBody>
      </p:sp>
      <p:pic>
        <p:nvPicPr>
          <p:cNvPr id="6" name="图片 5"/>
          <p:cNvPicPr>
            <a:picLocks noChangeAspect="1"/>
          </p:cNvPicPr>
          <p:nvPr/>
        </p:nvPicPr>
        <p:blipFill>
          <a:blip r:embed="rId2"/>
          <a:stretch>
            <a:fillRect/>
          </a:stretch>
        </p:blipFill>
        <p:spPr>
          <a:xfrm>
            <a:off x="749515" y="2547367"/>
            <a:ext cx="4999037" cy="3618935"/>
          </a:xfrm>
          <a:prstGeom prst="rect">
            <a:avLst/>
          </a:prstGeom>
        </p:spPr>
      </p:pic>
      <p:pic>
        <p:nvPicPr>
          <p:cNvPr id="8" name="图片 7"/>
          <p:cNvPicPr>
            <a:picLocks noChangeAspect="1"/>
          </p:cNvPicPr>
          <p:nvPr/>
        </p:nvPicPr>
        <p:blipFill>
          <a:blip r:embed="rId3"/>
          <a:stretch>
            <a:fillRect/>
          </a:stretch>
        </p:blipFill>
        <p:spPr>
          <a:xfrm>
            <a:off x="6252609" y="2547367"/>
            <a:ext cx="4734251" cy="3468771"/>
          </a:xfrm>
          <a:prstGeom prst="rect">
            <a:avLst/>
          </a:prstGeom>
        </p:spPr>
      </p:pic>
    </p:spTree>
    <p:extLst>
      <p:ext uri="{BB962C8B-B14F-4D97-AF65-F5344CB8AC3E}">
        <p14:creationId xmlns:p14="http://schemas.microsoft.com/office/powerpoint/2010/main" val="27087988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t>大数据分析结果的可视化</a:t>
            </a:r>
          </a:p>
        </p:txBody>
      </p:sp>
      <p:sp>
        <p:nvSpPr>
          <p:cNvPr id="3" name="内容占位符 2"/>
          <p:cNvSpPr>
            <a:spLocks noGrp="1"/>
          </p:cNvSpPr>
          <p:nvPr>
            <p:ph idx="1"/>
          </p:nvPr>
        </p:nvSpPr>
        <p:spPr>
          <a:xfrm>
            <a:off x="829574" y="1250524"/>
            <a:ext cx="10515600" cy="4351338"/>
          </a:xfrm>
        </p:spPr>
        <p:txBody>
          <a:bodyPr/>
          <a:lstStyle/>
          <a:p>
            <a:r>
              <a:rPr lang="zh-CN" altLang="en-US" sz="2000" b="1" dirty="0" smtClean="0"/>
              <a:t>数据分析的可视化实例</a:t>
            </a:r>
            <a:r>
              <a:rPr lang="en-US" altLang="zh-CN" sz="2000" b="1" dirty="0" smtClean="0"/>
              <a:t>-</a:t>
            </a:r>
            <a:r>
              <a:rPr lang="zh-CN" altLang="en-US" sz="2000" b="1" dirty="0" smtClean="0"/>
              <a:t>基本统计数字的呈现（</a:t>
            </a:r>
            <a:r>
              <a:rPr lang="en-US" altLang="zh-CN" sz="2000" b="1" dirty="0" smtClean="0"/>
              <a:t>2</a:t>
            </a:r>
            <a:r>
              <a:rPr lang="zh-CN" altLang="en-US" sz="2000" b="1" dirty="0" smtClean="0"/>
              <a:t>）</a:t>
            </a:r>
            <a:endParaRPr lang="en-US" altLang="zh-CN" sz="2000" b="1" dirty="0" smtClean="0"/>
          </a:p>
          <a:p>
            <a:pPr lvl="1"/>
            <a:r>
              <a:rPr lang="zh-CN" altLang="en-US" sz="1800" dirty="0" smtClean="0"/>
              <a:t>统计直方图 </a:t>
            </a:r>
            <a:r>
              <a:rPr lang="en-US" altLang="zh-CN" sz="1800" dirty="0" smtClean="0"/>
              <a:t>+ </a:t>
            </a:r>
            <a:r>
              <a:rPr lang="zh-CN" altLang="en-US" sz="1800" dirty="0" smtClean="0"/>
              <a:t>趋势曲线</a:t>
            </a:r>
            <a:endParaRPr lang="en-US" altLang="zh-CN" sz="1800" dirty="0" smtClean="0"/>
          </a:p>
        </p:txBody>
      </p:sp>
      <p:pic>
        <p:nvPicPr>
          <p:cNvPr id="6" name="图片 5"/>
          <p:cNvPicPr>
            <a:picLocks noChangeAspect="1"/>
          </p:cNvPicPr>
          <p:nvPr/>
        </p:nvPicPr>
        <p:blipFill>
          <a:blip r:embed="rId2"/>
          <a:stretch>
            <a:fillRect/>
          </a:stretch>
        </p:blipFill>
        <p:spPr>
          <a:xfrm>
            <a:off x="1458687" y="2172639"/>
            <a:ext cx="8835420" cy="4414474"/>
          </a:xfrm>
          <a:prstGeom prst="rect">
            <a:avLst/>
          </a:prstGeom>
        </p:spPr>
      </p:pic>
    </p:spTree>
    <p:extLst>
      <p:ext uri="{BB962C8B-B14F-4D97-AF65-F5344CB8AC3E}">
        <p14:creationId xmlns:p14="http://schemas.microsoft.com/office/powerpoint/2010/main" val="30181072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t>大数据分析结果的可视化</a:t>
            </a:r>
          </a:p>
        </p:txBody>
      </p:sp>
      <p:sp>
        <p:nvSpPr>
          <p:cNvPr id="3" name="内容占位符 2"/>
          <p:cNvSpPr>
            <a:spLocks noGrp="1"/>
          </p:cNvSpPr>
          <p:nvPr>
            <p:ph idx="1"/>
          </p:nvPr>
        </p:nvSpPr>
        <p:spPr>
          <a:xfrm>
            <a:off x="777816" y="1276626"/>
            <a:ext cx="10515600" cy="1225038"/>
          </a:xfrm>
        </p:spPr>
        <p:txBody>
          <a:bodyPr>
            <a:normAutofit/>
          </a:bodyPr>
          <a:lstStyle/>
          <a:p>
            <a:r>
              <a:rPr lang="zh-CN" altLang="en-US" sz="2000" b="1" dirty="0" smtClean="0"/>
              <a:t>数据分析的可视化实例</a:t>
            </a:r>
            <a:r>
              <a:rPr lang="en-US" altLang="zh-CN" sz="2000" b="1" dirty="0" smtClean="0"/>
              <a:t>-</a:t>
            </a:r>
            <a:r>
              <a:rPr lang="zh-CN" altLang="en-US" sz="2000" b="1" dirty="0" smtClean="0"/>
              <a:t>基本统计数字的呈现（</a:t>
            </a:r>
            <a:r>
              <a:rPr lang="en-US" altLang="zh-CN" sz="2000" b="1" dirty="0" smtClean="0"/>
              <a:t>3</a:t>
            </a:r>
            <a:r>
              <a:rPr lang="zh-CN" altLang="en-US" sz="2000" b="1" dirty="0" smtClean="0"/>
              <a:t>）</a:t>
            </a:r>
            <a:endParaRPr lang="en-US" altLang="zh-CN" sz="2000" b="1" dirty="0" smtClean="0"/>
          </a:p>
          <a:p>
            <a:pPr lvl="1"/>
            <a:r>
              <a:rPr lang="zh-CN" altLang="en-US" sz="1800" dirty="0" smtClean="0"/>
              <a:t>直观分布图与地图结合（</a:t>
            </a:r>
            <a:r>
              <a:rPr lang="en-US" altLang="zh-CN" sz="1800" dirty="0" smtClean="0"/>
              <a:t>2017</a:t>
            </a:r>
            <a:r>
              <a:rPr lang="zh-CN" altLang="en-US" sz="1800" dirty="0" smtClean="0"/>
              <a:t>年共享单车用户地理位置的分布、与其它交通工具的对比）</a:t>
            </a:r>
            <a:endParaRPr lang="en-US" altLang="zh-CN" sz="1800" dirty="0" smtClean="0"/>
          </a:p>
        </p:txBody>
      </p:sp>
      <p:pic>
        <p:nvPicPr>
          <p:cNvPr id="4" name="图片 3"/>
          <p:cNvPicPr>
            <a:picLocks noChangeAspect="1"/>
          </p:cNvPicPr>
          <p:nvPr/>
        </p:nvPicPr>
        <p:blipFill>
          <a:blip r:embed="rId2"/>
          <a:stretch>
            <a:fillRect/>
          </a:stretch>
        </p:blipFill>
        <p:spPr>
          <a:xfrm>
            <a:off x="615820" y="2679823"/>
            <a:ext cx="4937614" cy="4059563"/>
          </a:xfrm>
          <a:prstGeom prst="rect">
            <a:avLst/>
          </a:prstGeom>
        </p:spPr>
      </p:pic>
      <p:pic>
        <p:nvPicPr>
          <p:cNvPr id="5" name="图片 4"/>
          <p:cNvPicPr>
            <a:picLocks noChangeAspect="1"/>
          </p:cNvPicPr>
          <p:nvPr/>
        </p:nvPicPr>
        <p:blipFill>
          <a:blip r:embed="rId3"/>
          <a:stretch>
            <a:fillRect/>
          </a:stretch>
        </p:blipFill>
        <p:spPr>
          <a:xfrm>
            <a:off x="5734253" y="2679823"/>
            <a:ext cx="6457747" cy="3898419"/>
          </a:xfrm>
          <a:prstGeom prst="rect">
            <a:avLst/>
          </a:prstGeom>
        </p:spPr>
      </p:pic>
    </p:spTree>
    <p:extLst>
      <p:ext uri="{BB962C8B-B14F-4D97-AF65-F5344CB8AC3E}">
        <p14:creationId xmlns:p14="http://schemas.microsoft.com/office/powerpoint/2010/main" val="13739740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t>大数据分析结果的可视化</a:t>
            </a:r>
          </a:p>
        </p:txBody>
      </p:sp>
      <p:sp>
        <p:nvSpPr>
          <p:cNvPr id="3" name="内容占位符 2"/>
          <p:cNvSpPr>
            <a:spLocks noGrp="1"/>
          </p:cNvSpPr>
          <p:nvPr>
            <p:ph idx="1"/>
          </p:nvPr>
        </p:nvSpPr>
        <p:spPr>
          <a:xfrm>
            <a:off x="777816" y="1276626"/>
            <a:ext cx="10515600" cy="1225038"/>
          </a:xfrm>
        </p:spPr>
        <p:txBody>
          <a:bodyPr>
            <a:normAutofit/>
          </a:bodyPr>
          <a:lstStyle/>
          <a:p>
            <a:r>
              <a:rPr lang="zh-CN" altLang="en-US" sz="2000" b="1" dirty="0" smtClean="0"/>
              <a:t>数据分析的可视化实例</a:t>
            </a:r>
            <a:r>
              <a:rPr lang="en-US" altLang="zh-CN" sz="2000" b="1" dirty="0" smtClean="0"/>
              <a:t>-</a:t>
            </a:r>
            <a:r>
              <a:rPr lang="zh-CN" altLang="en-US" sz="2000" b="1" dirty="0" smtClean="0"/>
              <a:t>基本统计数字的呈现（</a:t>
            </a:r>
            <a:r>
              <a:rPr lang="en-US" altLang="zh-CN" sz="2000" b="1" dirty="0" smtClean="0"/>
              <a:t>4</a:t>
            </a:r>
            <a:r>
              <a:rPr lang="zh-CN" altLang="en-US" sz="2000" b="1" dirty="0" smtClean="0"/>
              <a:t>）</a:t>
            </a:r>
            <a:endParaRPr lang="en-US" altLang="zh-CN" sz="2000" b="1" dirty="0" smtClean="0"/>
          </a:p>
          <a:p>
            <a:pPr lvl="1"/>
            <a:r>
              <a:rPr lang="zh-CN" altLang="en-US" sz="1800" dirty="0" smtClean="0"/>
              <a:t>直观分布图与地图结合</a:t>
            </a:r>
            <a:endParaRPr lang="en-US" altLang="zh-CN" sz="1800" dirty="0" smtClean="0"/>
          </a:p>
        </p:txBody>
      </p:sp>
      <p:pic>
        <p:nvPicPr>
          <p:cNvPr id="6" name="图片 5"/>
          <p:cNvPicPr>
            <a:picLocks noChangeAspect="1"/>
          </p:cNvPicPr>
          <p:nvPr/>
        </p:nvPicPr>
        <p:blipFill>
          <a:blip r:embed="rId2"/>
          <a:stretch>
            <a:fillRect/>
          </a:stretch>
        </p:blipFill>
        <p:spPr>
          <a:xfrm>
            <a:off x="2823028" y="2250859"/>
            <a:ext cx="5910489" cy="4275125"/>
          </a:xfrm>
          <a:prstGeom prst="rect">
            <a:avLst/>
          </a:prstGeom>
        </p:spPr>
      </p:pic>
    </p:spTree>
    <p:extLst>
      <p:ext uri="{BB962C8B-B14F-4D97-AF65-F5344CB8AC3E}">
        <p14:creationId xmlns:p14="http://schemas.microsoft.com/office/powerpoint/2010/main" val="37403830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t>大数据分析结果的可视化</a:t>
            </a:r>
          </a:p>
        </p:txBody>
      </p:sp>
      <p:sp>
        <p:nvSpPr>
          <p:cNvPr id="3" name="内容占位符 2"/>
          <p:cNvSpPr>
            <a:spLocks noGrp="1"/>
          </p:cNvSpPr>
          <p:nvPr>
            <p:ph idx="1"/>
          </p:nvPr>
        </p:nvSpPr>
        <p:spPr>
          <a:xfrm>
            <a:off x="662662" y="1281690"/>
            <a:ext cx="10515600" cy="1225038"/>
          </a:xfrm>
        </p:spPr>
        <p:txBody>
          <a:bodyPr>
            <a:normAutofit lnSpcReduction="10000"/>
          </a:bodyPr>
          <a:lstStyle/>
          <a:p>
            <a:r>
              <a:rPr lang="zh-CN" altLang="en-US" sz="2200" b="1" dirty="0" smtClean="0"/>
              <a:t>数据分析的可视化实例</a:t>
            </a:r>
            <a:r>
              <a:rPr lang="en-US" altLang="zh-CN" sz="2200" b="1" dirty="0" smtClean="0"/>
              <a:t>-</a:t>
            </a:r>
            <a:r>
              <a:rPr lang="zh-CN" altLang="en-US" sz="2200" b="1" dirty="0" smtClean="0"/>
              <a:t>基本统计数字的呈现（</a:t>
            </a:r>
            <a:r>
              <a:rPr lang="en-US" altLang="zh-CN" sz="2200" b="1" dirty="0" smtClean="0"/>
              <a:t>5</a:t>
            </a:r>
            <a:r>
              <a:rPr lang="zh-CN" altLang="en-US" sz="2200" b="1" dirty="0" smtClean="0"/>
              <a:t>）</a:t>
            </a:r>
            <a:endParaRPr lang="en-US" altLang="zh-CN" sz="2200" b="1" dirty="0" smtClean="0"/>
          </a:p>
          <a:p>
            <a:pPr lvl="1"/>
            <a:r>
              <a:rPr lang="zh-CN" altLang="en-US" sz="1900" dirty="0" smtClean="0"/>
              <a:t>统计直方图 </a:t>
            </a:r>
            <a:r>
              <a:rPr lang="en-US" altLang="zh-CN" sz="1900" dirty="0" smtClean="0"/>
              <a:t>+ </a:t>
            </a:r>
            <a:r>
              <a:rPr lang="zh-CN" altLang="en-US" sz="1900" dirty="0" smtClean="0"/>
              <a:t>其他维度统计信息融合（</a:t>
            </a:r>
            <a:r>
              <a:rPr lang="en-US" altLang="zh-CN" sz="1900" dirty="0" smtClean="0"/>
              <a:t>2020</a:t>
            </a:r>
            <a:r>
              <a:rPr lang="zh-CN" altLang="en-US" sz="1900" dirty="0" smtClean="0"/>
              <a:t>年移动用户上网时间）</a:t>
            </a:r>
            <a:endParaRPr lang="en-US" altLang="zh-CN" sz="1900" dirty="0" smtClean="0"/>
          </a:p>
          <a:p>
            <a:pPr lvl="1"/>
            <a:r>
              <a:rPr lang="zh-CN" altLang="en-US" sz="1900" dirty="0" smtClean="0"/>
              <a:t>思维导图 </a:t>
            </a:r>
            <a:r>
              <a:rPr lang="en-US" altLang="zh-CN" sz="1900" dirty="0" smtClean="0"/>
              <a:t>+ </a:t>
            </a:r>
            <a:r>
              <a:rPr lang="zh-CN" altLang="en-US" sz="1900" dirty="0" smtClean="0"/>
              <a:t>其他维度的统计信息融合（</a:t>
            </a:r>
            <a:r>
              <a:rPr lang="en-US" altLang="zh-CN" sz="1900" dirty="0" smtClean="0"/>
              <a:t>2020</a:t>
            </a:r>
            <a:r>
              <a:rPr lang="zh-CN" altLang="en-US" sz="1900" dirty="0" smtClean="0"/>
              <a:t>年增速最快</a:t>
            </a:r>
            <a:r>
              <a:rPr lang="en-US" altLang="zh-CN" sz="1900" dirty="0" smtClean="0"/>
              <a:t>APP</a:t>
            </a:r>
            <a:r>
              <a:rPr lang="zh-CN" altLang="en-US" sz="1900" dirty="0" smtClean="0"/>
              <a:t>）</a:t>
            </a:r>
            <a:endParaRPr lang="en-US" altLang="zh-CN" sz="1900" dirty="0" smtClean="0"/>
          </a:p>
        </p:txBody>
      </p:sp>
      <p:pic>
        <p:nvPicPr>
          <p:cNvPr id="6" name="Picture 2" descr="https://mmbiz.qpic.cn/mmbiz_png/b2YlTLuGbKA1sRO0lT1k8ILoia22zibyyA6b4UxjibqMKQG8QnvvJ3rYEz3ck6Kydq99Ahmall76ZATJibFuGZGXoQ/640?wx_fmt=png&amp;tp=webp&amp;wxfrom=5&amp;wx_lazy=1&amp;wx_co=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430" y="2836145"/>
            <a:ext cx="4675817" cy="37650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mmbiz.qpic.cn/mmbiz_png/b2YlTLuGbKA1sRO0lT1k8ILoia22zibyyAWSVzhHLez0KgdtQFz1GnSGUxvyaia3OodJLibfgkPutrlVqZBY4dVqlQ/640?wx_fmt=png&amp;tp=webp&amp;wxfrom=5&amp;wx_lazy=1&amp;wx_co=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5592" y="2502402"/>
            <a:ext cx="3246408" cy="43555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mmbiz.qpic.cn/mmbiz_png/b2YlTLuGbKA1sRO0lT1k8ILoia22zibyyAZYiafJbA6bfJrKJ1UdvkjdNQnvibhsmxXalValIFcSCNsp85iaaVrG2tg/640?wx_fmt=png&amp;tp=webp&amp;wxfrom=5&amp;wx_lazy=1&amp;wx_co=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49042" y="2655889"/>
            <a:ext cx="2331808" cy="4202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8995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t>大数据分析结果的可视化</a:t>
            </a:r>
          </a:p>
        </p:txBody>
      </p:sp>
      <p:sp>
        <p:nvSpPr>
          <p:cNvPr id="3" name="内容占位符 2"/>
          <p:cNvSpPr>
            <a:spLocks noGrp="1"/>
          </p:cNvSpPr>
          <p:nvPr>
            <p:ph idx="1"/>
          </p:nvPr>
        </p:nvSpPr>
        <p:spPr>
          <a:xfrm>
            <a:off x="684431" y="1245246"/>
            <a:ext cx="10515600" cy="940366"/>
          </a:xfrm>
        </p:spPr>
        <p:txBody>
          <a:bodyPr>
            <a:normAutofit/>
          </a:bodyPr>
          <a:lstStyle/>
          <a:p>
            <a:r>
              <a:rPr lang="zh-CN" altLang="en-US" sz="2000" b="1" dirty="0" smtClean="0"/>
              <a:t>数据分析的可视化实例</a:t>
            </a:r>
            <a:r>
              <a:rPr lang="en-US" altLang="zh-CN" sz="2000" b="1" dirty="0" smtClean="0"/>
              <a:t>-</a:t>
            </a:r>
            <a:r>
              <a:rPr lang="zh-CN" altLang="en-US" sz="2000" b="1" dirty="0" smtClean="0"/>
              <a:t>基本统计数字的呈现（</a:t>
            </a:r>
            <a:r>
              <a:rPr lang="en-US" altLang="zh-CN" sz="2000" b="1" dirty="0" smtClean="0"/>
              <a:t>6</a:t>
            </a:r>
            <a:r>
              <a:rPr lang="zh-CN" altLang="en-US" sz="2000" b="1" dirty="0" smtClean="0"/>
              <a:t>）</a:t>
            </a:r>
            <a:endParaRPr lang="en-US" altLang="zh-CN" sz="2000" b="1" dirty="0" smtClean="0"/>
          </a:p>
          <a:p>
            <a:pPr lvl="1"/>
            <a:r>
              <a:rPr lang="zh-CN" altLang="en-US" sz="1800" dirty="0" smtClean="0"/>
              <a:t>统计直方图 </a:t>
            </a:r>
            <a:r>
              <a:rPr lang="en-US" altLang="zh-CN" sz="1800" dirty="0" smtClean="0"/>
              <a:t>+ </a:t>
            </a:r>
            <a:r>
              <a:rPr lang="zh-CN" altLang="en-US" sz="1800" dirty="0" smtClean="0"/>
              <a:t>其他维度统计信息融合</a:t>
            </a:r>
            <a:endParaRPr lang="en-US" altLang="zh-CN" sz="1800" dirty="0" smtClean="0"/>
          </a:p>
        </p:txBody>
      </p:sp>
      <p:pic>
        <p:nvPicPr>
          <p:cNvPr id="10" name="图片 9"/>
          <p:cNvPicPr>
            <a:picLocks noChangeAspect="1"/>
          </p:cNvPicPr>
          <p:nvPr/>
        </p:nvPicPr>
        <p:blipFill>
          <a:blip r:embed="rId2"/>
          <a:stretch>
            <a:fillRect/>
          </a:stretch>
        </p:blipFill>
        <p:spPr>
          <a:xfrm>
            <a:off x="1541937" y="2167361"/>
            <a:ext cx="8131847" cy="4530097"/>
          </a:xfrm>
          <a:prstGeom prst="rect">
            <a:avLst/>
          </a:prstGeom>
        </p:spPr>
      </p:pic>
    </p:spTree>
    <p:extLst>
      <p:ext uri="{BB962C8B-B14F-4D97-AF65-F5344CB8AC3E}">
        <p14:creationId xmlns:p14="http://schemas.microsoft.com/office/powerpoint/2010/main" val="19366170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t>大数据分析结果的可视化</a:t>
            </a:r>
          </a:p>
        </p:txBody>
      </p:sp>
      <p:sp>
        <p:nvSpPr>
          <p:cNvPr id="3" name="内容占位符 2"/>
          <p:cNvSpPr>
            <a:spLocks noGrp="1"/>
          </p:cNvSpPr>
          <p:nvPr>
            <p:ph idx="1"/>
          </p:nvPr>
        </p:nvSpPr>
        <p:spPr>
          <a:xfrm>
            <a:off x="829574" y="1354260"/>
            <a:ext cx="10515600" cy="940366"/>
          </a:xfrm>
        </p:spPr>
        <p:txBody>
          <a:bodyPr>
            <a:normAutofit/>
          </a:bodyPr>
          <a:lstStyle/>
          <a:p>
            <a:r>
              <a:rPr lang="zh-CN" altLang="en-US" sz="1800" b="1" dirty="0" smtClean="0"/>
              <a:t>数据分析的可视化实例</a:t>
            </a:r>
            <a:r>
              <a:rPr lang="en-US" altLang="zh-CN" sz="1800" b="1" dirty="0" smtClean="0"/>
              <a:t>-</a:t>
            </a:r>
            <a:r>
              <a:rPr lang="zh-CN" altLang="en-US" sz="1800" b="1" dirty="0" smtClean="0"/>
              <a:t>基本统计数字的呈现（</a:t>
            </a:r>
            <a:r>
              <a:rPr lang="en-US" altLang="zh-CN" sz="1800" b="1" dirty="0" smtClean="0"/>
              <a:t>7</a:t>
            </a:r>
            <a:r>
              <a:rPr lang="zh-CN" altLang="en-US" sz="1800" b="1" dirty="0" smtClean="0"/>
              <a:t>）</a:t>
            </a:r>
            <a:endParaRPr lang="en-US" altLang="zh-CN" sz="1800" b="1" dirty="0" smtClean="0"/>
          </a:p>
          <a:p>
            <a:pPr lvl="1"/>
            <a:r>
              <a:rPr lang="zh-CN" altLang="en-US" sz="1800" dirty="0" smtClean="0"/>
              <a:t>统计直方图 </a:t>
            </a:r>
            <a:r>
              <a:rPr lang="en-US" altLang="zh-CN" sz="1800" dirty="0" smtClean="0"/>
              <a:t>+ </a:t>
            </a:r>
            <a:r>
              <a:rPr lang="zh-CN" altLang="en-US" sz="1800" dirty="0" smtClean="0"/>
              <a:t>其他维度统计信息融合</a:t>
            </a:r>
            <a:endParaRPr lang="en-US" altLang="zh-CN" sz="1800" dirty="0" smtClean="0"/>
          </a:p>
        </p:txBody>
      </p:sp>
      <p:pic>
        <p:nvPicPr>
          <p:cNvPr id="6" name="图片 5"/>
          <p:cNvPicPr>
            <a:picLocks noChangeAspect="1"/>
          </p:cNvPicPr>
          <p:nvPr/>
        </p:nvPicPr>
        <p:blipFill>
          <a:blip r:embed="rId2"/>
          <a:stretch>
            <a:fillRect/>
          </a:stretch>
        </p:blipFill>
        <p:spPr>
          <a:xfrm>
            <a:off x="4023754" y="2294626"/>
            <a:ext cx="5301116" cy="4271339"/>
          </a:xfrm>
          <a:prstGeom prst="rect">
            <a:avLst/>
          </a:prstGeom>
        </p:spPr>
      </p:pic>
    </p:spTree>
    <p:extLst>
      <p:ext uri="{BB962C8B-B14F-4D97-AF65-F5344CB8AC3E}">
        <p14:creationId xmlns:p14="http://schemas.microsoft.com/office/powerpoint/2010/main" val="38857356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t>大数据分析结果的可视化</a:t>
            </a:r>
          </a:p>
        </p:txBody>
      </p:sp>
      <p:sp>
        <p:nvSpPr>
          <p:cNvPr id="3" name="内容占位符 2"/>
          <p:cNvSpPr>
            <a:spLocks noGrp="1"/>
          </p:cNvSpPr>
          <p:nvPr>
            <p:ph idx="1"/>
          </p:nvPr>
        </p:nvSpPr>
        <p:spPr>
          <a:xfrm>
            <a:off x="829574" y="1354260"/>
            <a:ext cx="10515600" cy="940366"/>
          </a:xfrm>
        </p:spPr>
        <p:txBody>
          <a:bodyPr>
            <a:normAutofit/>
          </a:bodyPr>
          <a:lstStyle/>
          <a:p>
            <a:r>
              <a:rPr lang="zh-CN" altLang="en-US" sz="1800" b="1" dirty="0" smtClean="0"/>
              <a:t>数据分析的可视化实例</a:t>
            </a:r>
            <a:r>
              <a:rPr lang="en-US" altLang="zh-CN" sz="1800" b="1" dirty="0" smtClean="0"/>
              <a:t>-</a:t>
            </a:r>
            <a:r>
              <a:rPr lang="zh-CN" altLang="en-US" sz="1800" b="1" dirty="0" smtClean="0"/>
              <a:t>基本统计数字的呈现（</a:t>
            </a:r>
            <a:r>
              <a:rPr lang="en-US" altLang="zh-CN" sz="1800" b="1" dirty="0" smtClean="0"/>
              <a:t>7</a:t>
            </a:r>
            <a:r>
              <a:rPr lang="zh-CN" altLang="en-US" sz="1800" b="1" dirty="0" smtClean="0"/>
              <a:t>）</a:t>
            </a:r>
            <a:endParaRPr lang="en-US" altLang="zh-CN" sz="1800" b="1" dirty="0" smtClean="0"/>
          </a:p>
          <a:p>
            <a:pPr lvl="1"/>
            <a:r>
              <a:rPr lang="zh-CN" altLang="en-US" sz="1800" dirty="0" smtClean="0"/>
              <a:t>统计直方图 </a:t>
            </a:r>
            <a:r>
              <a:rPr lang="en-US" altLang="zh-CN" sz="1800" dirty="0" smtClean="0"/>
              <a:t>+ </a:t>
            </a:r>
            <a:r>
              <a:rPr lang="zh-CN" altLang="en-US" sz="1800" dirty="0" smtClean="0"/>
              <a:t>其他维度统计信息融合</a:t>
            </a:r>
            <a:endParaRPr lang="en-US" altLang="zh-CN" sz="1800" dirty="0" smtClean="0"/>
          </a:p>
        </p:txBody>
      </p:sp>
      <p:pic>
        <p:nvPicPr>
          <p:cNvPr id="4" name="图片 3"/>
          <p:cNvPicPr>
            <a:picLocks noChangeAspect="1"/>
          </p:cNvPicPr>
          <p:nvPr/>
        </p:nvPicPr>
        <p:blipFill>
          <a:blip r:embed="rId2"/>
          <a:stretch>
            <a:fillRect/>
          </a:stretch>
        </p:blipFill>
        <p:spPr>
          <a:xfrm>
            <a:off x="1153424" y="2143900"/>
            <a:ext cx="9867900" cy="4533900"/>
          </a:xfrm>
          <a:prstGeom prst="rect">
            <a:avLst/>
          </a:prstGeom>
        </p:spPr>
      </p:pic>
    </p:spTree>
    <p:extLst>
      <p:ext uri="{BB962C8B-B14F-4D97-AF65-F5344CB8AC3E}">
        <p14:creationId xmlns:p14="http://schemas.microsoft.com/office/powerpoint/2010/main" val="2512881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smtClean="0"/>
              <a:t>相关背景概述</a:t>
            </a:r>
            <a:endParaRPr lang="zh-CN" altLang="en-US" sz="2000" b="1" dirty="0"/>
          </a:p>
        </p:txBody>
      </p:sp>
      <p:sp>
        <p:nvSpPr>
          <p:cNvPr id="3" name="内容占位符 2"/>
          <p:cNvSpPr>
            <a:spLocks noGrp="1"/>
          </p:cNvSpPr>
          <p:nvPr>
            <p:ph idx="1"/>
          </p:nvPr>
        </p:nvSpPr>
        <p:spPr>
          <a:xfrm>
            <a:off x="563961" y="1290280"/>
            <a:ext cx="11185353" cy="5379034"/>
          </a:xfrm>
        </p:spPr>
        <p:txBody>
          <a:bodyPr>
            <a:normAutofit lnSpcReduction="10000"/>
          </a:bodyPr>
          <a:lstStyle/>
          <a:p>
            <a:r>
              <a:rPr lang="zh-CN" altLang="en-US" sz="2000" b="1" dirty="0" smtClean="0"/>
              <a:t>大数据</a:t>
            </a:r>
            <a:r>
              <a:rPr lang="en-US" altLang="zh-CN" sz="2000" b="1" dirty="0" smtClean="0"/>
              <a:t>(Big Data)</a:t>
            </a:r>
            <a:r>
              <a:rPr lang="zh-CN" altLang="en-US" sz="2000" b="1" dirty="0" smtClean="0"/>
              <a:t>是</a:t>
            </a:r>
            <a:r>
              <a:rPr lang="zh-CN" altLang="en-US" sz="2000" b="1" dirty="0"/>
              <a:t>继云计算和物联网之后又一个具有革命性的信息技术 </a:t>
            </a:r>
            <a:endParaRPr lang="en-US" altLang="zh-CN" sz="2000" b="1" dirty="0"/>
          </a:p>
          <a:p>
            <a:pPr lvl="1"/>
            <a:r>
              <a:rPr lang="en-US" altLang="zh-CN" sz="1800" dirty="0" smtClean="0"/>
              <a:t>2008</a:t>
            </a:r>
            <a:r>
              <a:rPr lang="zh-CN" altLang="en-US" sz="1800" dirty="0" smtClean="0"/>
              <a:t>年</a:t>
            </a:r>
            <a:r>
              <a:rPr lang="en-US" altLang="zh-CN" sz="1800" dirty="0" smtClean="0"/>
              <a:t>《Nature》</a:t>
            </a:r>
            <a:r>
              <a:rPr lang="zh-CN" altLang="en-US" sz="1800" dirty="0" smtClean="0"/>
              <a:t>出版专刊，专题性讨论海量数据</a:t>
            </a:r>
            <a:r>
              <a:rPr lang="zh-CN" altLang="en-US" sz="1800" dirty="0"/>
              <a:t>对于互联网、经济、</a:t>
            </a:r>
            <a:r>
              <a:rPr lang="zh-CN" altLang="en-US" sz="1800" dirty="0" smtClean="0"/>
              <a:t>环境以及</a:t>
            </a:r>
            <a:r>
              <a:rPr lang="zh-CN" altLang="en-US" sz="1800" dirty="0"/>
              <a:t>生物等各方面的影响与挑战 </a:t>
            </a:r>
            <a:endParaRPr lang="en-US" altLang="zh-CN" sz="1800" dirty="0" smtClean="0"/>
          </a:p>
          <a:p>
            <a:pPr lvl="1"/>
            <a:r>
              <a:rPr lang="en-US" altLang="zh-CN" sz="1800" dirty="0" smtClean="0"/>
              <a:t>2011</a:t>
            </a:r>
            <a:r>
              <a:rPr lang="zh-CN" altLang="en-US" sz="1800" dirty="0" smtClean="0"/>
              <a:t>年</a:t>
            </a:r>
            <a:r>
              <a:rPr lang="en-US" altLang="zh-CN" sz="1800" dirty="0" smtClean="0"/>
              <a:t>《Science》</a:t>
            </a:r>
            <a:r>
              <a:rPr lang="zh-CN" altLang="en-US" sz="1800" dirty="0" smtClean="0"/>
              <a:t>出版专刊，专题性讨论如何应对数据洪流（</a:t>
            </a:r>
            <a:r>
              <a:rPr lang="en-US" altLang="zh-CN" sz="1800" dirty="0" smtClean="0"/>
              <a:t>Data Deluge</a:t>
            </a:r>
            <a:r>
              <a:rPr lang="zh-CN" altLang="en-US" sz="1800" dirty="0" smtClean="0"/>
              <a:t>）</a:t>
            </a:r>
            <a:endParaRPr lang="en-US" altLang="zh-CN" sz="1800" dirty="0" smtClean="0"/>
          </a:p>
          <a:p>
            <a:r>
              <a:rPr lang="zh-CN" altLang="en-US" sz="2000" b="1" dirty="0"/>
              <a:t>大数据分析是大数据研究领域的核心内容之一</a:t>
            </a:r>
            <a:r>
              <a:rPr lang="zh-CN" altLang="en-US" b="1" dirty="0"/>
              <a:t> </a:t>
            </a:r>
            <a:endParaRPr lang="en-US" altLang="zh-CN" b="1" dirty="0" smtClean="0"/>
          </a:p>
          <a:p>
            <a:pPr lvl="1"/>
            <a:r>
              <a:rPr lang="zh-CN" altLang="en-US" sz="1800" dirty="0" smtClean="0"/>
              <a:t>“数据</a:t>
            </a:r>
            <a:r>
              <a:rPr lang="zh-CN" altLang="en-US" sz="1800" dirty="0"/>
              <a:t>正在变得无处不在、触手可及</a:t>
            </a:r>
            <a:r>
              <a:rPr lang="en-US" altLang="zh-CN" sz="1800" dirty="0"/>
              <a:t>;</a:t>
            </a:r>
            <a:r>
              <a:rPr lang="zh-CN" altLang="en-US" sz="1800" dirty="0"/>
              <a:t>而数据创造的真正价值</a:t>
            </a:r>
            <a:r>
              <a:rPr lang="en-US" altLang="zh-CN" sz="1800" dirty="0"/>
              <a:t>,</a:t>
            </a:r>
            <a:r>
              <a:rPr lang="zh-CN" altLang="en-US" sz="1800" dirty="0"/>
              <a:t>在于我们能否提供进一步的稀缺的附加</a:t>
            </a:r>
            <a:r>
              <a:rPr lang="zh-CN" altLang="en-US" sz="1800" dirty="0" smtClean="0"/>
              <a:t>服务</a:t>
            </a:r>
            <a:r>
              <a:rPr lang="en-US" altLang="zh-CN" sz="1800" dirty="0"/>
              <a:t>.</a:t>
            </a:r>
            <a:r>
              <a:rPr lang="zh-CN" altLang="en-US" sz="1800" dirty="0"/>
              <a:t>这种增值服务就是数据分析 </a:t>
            </a:r>
            <a:r>
              <a:rPr lang="zh-CN" altLang="en-US" sz="1800" dirty="0" smtClean="0"/>
              <a:t>”（</a:t>
            </a:r>
            <a:r>
              <a:rPr lang="en-US" altLang="zh-CN" sz="1800" dirty="0"/>
              <a:t>Google </a:t>
            </a:r>
            <a:r>
              <a:rPr lang="zh-CN" altLang="en-US" sz="1800" dirty="0"/>
              <a:t>首席经济学家、 </a:t>
            </a:r>
            <a:r>
              <a:rPr lang="en-US" altLang="zh-CN" sz="1800" dirty="0"/>
              <a:t>UC Berkeley </a:t>
            </a:r>
            <a:r>
              <a:rPr lang="zh-CN" altLang="en-US" sz="1800" dirty="0"/>
              <a:t>大学 </a:t>
            </a:r>
            <a:r>
              <a:rPr lang="en-US" altLang="zh-CN" sz="1800" dirty="0"/>
              <a:t>Hal Varian </a:t>
            </a:r>
            <a:r>
              <a:rPr lang="zh-CN" altLang="en-US" sz="1800" dirty="0" smtClean="0"/>
              <a:t>教授 ）</a:t>
            </a:r>
            <a:endParaRPr lang="en-US" altLang="zh-CN" sz="1800" dirty="0" smtClean="0"/>
          </a:p>
          <a:p>
            <a:pPr lvl="1"/>
            <a:r>
              <a:rPr lang="zh-CN" altLang="en-US" sz="1800" dirty="0"/>
              <a:t>美国</a:t>
            </a:r>
            <a:r>
              <a:rPr lang="en-US" altLang="zh-CN" sz="1800" dirty="0"/>
              <a:t>《</a:t>
            </a:r>
            <a:r>
              <a:rPr lang="zh-CN" altLang="en-US" sz="1800" dirty="0"/>
              <a:t>时代</a:t>
            </a:r>
            <a:r>
              <a:rPr lang="en-US" altLang="zh-CN" sz="1800" dirty="0"/>
              <a:t>》</a:t>
            </a:r>
            <a:r>
              <a:rPr lang="zh-CN" altLang="en-US" sz="1800" dirty="0"/>
              <a:t>杂志于 </a:t>
            </a:r>
            <a:r>
              <a:rPr lang="en-US" altLang="zh-CN" sz="1800" dirty="0"/>
              <a:t>2012 </a:t>
            </a:r>
            <a:r>
              <a:rPr lang="zh-CN" altLang="en-US" sz="1800" dirty="0"/>
              <a:t>年 </a:t>
            </a:r>
            <a:r>
              <a:rPr lang="en-US" altLang="zh-CN" sz="1800" dirty="0"/>
              <a:t>11 </a:t>
            </a:r>
            <a:r>
              <a:rPr lang="zh-CN" altLang="en-US" sz="1800" dirty="0"/>
              <a:t>月指出</a:t>
            </a:r>
            <a:r>
              <a:rPr lang="en-US" altLang="zh-CN" sz="1800" dirty="0"/>
              <a:t>,</a:t>
            </a:r>
            <a:r>
              <a:rPr lang="zh-CN" altLang="en-US" sz="1800" dirty="0"/>
              <a:t>奥巴马的成功连任</a:t>
            </a:r>
            <a:r>
              <a:rPr lang="zh-CN" altLang="en-US" sz="1800" dirty="0" smtClean="0"/>
              <a:t>背后</a:t>
            </a:r>
            <a:r>
              <a:rPr lang="zh-CN" altLang="en-US" sz="1800" dirty="0"/>
              <a:t>所依托的关键即是两年来对大数据的分析与挖掘</a:t>
            </a:r>
            <a:r>
              <a:rPr lang="en-US" altLang="zh-CN" sz="1800" dirty="0"/>
              <a:t>(http://swampland.time.com),</a:t>
            </a:r>
            <a:r>
              <a:rPr lang="zh-CN" altLang="en-US" sz="1800" dirty="0"/>
              <a:t>例如</a:t>
            </a:r>
            <a:r>
              <a:rPr lang="en-US" altLang="zh-CN" sz="1800" dirty="0"/>
              <a:t>,</a:t>
            </a:r>
            <a:r>
              <a:rPr lang="zh-CN" altLang="en-US" sz="1800" dirty="0"/>
              <a:t>通过对海量选民微博</a:t>
            </a:r>
            <a:r>
              <a:rPr lang="zh-CN" altLang="en-US" sz="1800" dirty="0" smtClean="0"/>
              <a:t>的分析</a:t>
            </a:r>
            <a:r>
              <a:rPr lang="zh-CN" altLang="en-US" sz="1800" dirty="0"/>
              <a:t>得出选民对总统候选人的喜好 </a:t>
            </a:r>
            <a:endParaRPr lang="en-US" altLang="zh-CN" sz="1800" dirty="0" smtClean="0"/>
          </a:p>
          <a:p>
            <a:r>
              <a:rPr lang="zh-CN" altLang="en-US" sz="2000" b="1" dirty="0"/>
              <a:t>数据的分析过程往往离不开机器和人的相互协作与优势互补 </a:t>
            </a:r>
            <a:endParaRPr lang="en-US" altLang="zh-CN" sz="2000" b="1" dirty="0" smtClean="0"/>
          </a:p>
          <a:p>
            <a:pPr lvl="1"/>
            <a:r>
              <a:rPr lang="zh-CN" altLang="en-US" sz="1800" dirty="0"/>
              <a:t>从机器或计算机的角度出发</a:t>
            </a:r>
            <a:r>
              <a:rPr lang="en-US" altLang="zh-CN" sz="1800" dirty="0"/>
              <a:t>,</a:t>
            </a:r>
            <a:r>
              <a:rPr lang="zh-CN" altLang="en-US" sz="1800" dirty="0"/>
              <a:t>强调机器的计算能力和人工智能</a:t>
            </a:r>
            <a:r>
              <a:rPr lang="en-US" altLang="zh-CN" sz="1800" dirty="0"/>
              <a:t>,</a:t>
            </a:r>
            <a:r>
              <a:rPr lang="zh-CN" altLang="en-US" sz="1800" dirty="0"/>
              <a:t>以各种</a:t>
            </a:r>
            <a:r>
              <a:rPr lang="zh-CN" altLang="en-US" sz="1800" dirty="0" smtClean="0"/>
              <a:t>高性能</a:t>
            </a:r>
            <a:r>
              <a:rPr lang="zh-CN" altLang="en-US" sz="1800" dirty="0"/>
              <a:t>处理算法、智能搜索与挖掘算法等为主要研究</a:t>
            </a:r>
            <a:r>
              <a:rPr lang="zh-CN" altLang="en-US" sz="1800" dirty="0" smtClean="0"/>
              <a:t>内容</a:t>
            </a:r>
            <a:endParaRPr lang="en-US" altLang="zh-CN" sz="1800" dirty="0" smtClean="0"/>
          </a:p>
          <a:p>
            <a:pPr lvl="1"/>
            <a:r>
              <a:rPr lang="zh-CN" altLang="en-US" sz="1800" dirty="0"/>
              <a:t>从人作为分析主体和需求主体的角度出发</a:t>
            </a:r>
            <a:r>
              <a:rPr lang="en-US" altLang="zh-CN" sz="1800" dirty="0"/>
              <a:t>,</a:t>
            </a:r>
            <a:r>
              <a:rPr lang="zh-CN" altLang="en-US" sz="1800" dirty="0"/>
              <a:t>强调基于人机交互的、符合人的认知规律的分析方法</a:t>
            </a:r>
            <a:r>
              <a:rPr lang="en-US" altLang="zh-CN" sz="1800" dirty="0"/>
              <a:t>,</a:t>
            </a:r>
            <a:r>
              <a:rPr lang="zh-CN" altLang="en-US" sz="1800" dirty="0"/>
              <a:t>意图将人</a:t>
            </a:r>
            <a:r>
              <a:rPr lang="zh-CN" altLang="en-US" sz="1800" dirty="0" smtClean="0"/>
              <a:t>所具备</a:t>
            </a:r>
            <a:r>
              <a:rPr lang="zh-CN" altLang="en-US" sz="1800" dirty="0"/>
              <a:t>的、机器并不擅长的认知能力融入分析过程中</a:t>
            </a:r>
            <a:r>
              <a:rPr lang="en-US" altLang="zh-CN" sz="1800" dirty="0"/>
              <a:t>,</a:t>
            </a:r>
            <a:r>
              <a:rPr lang="zh-CN" altLang="en-US" sz="1800" dirty="0"/>
              <a:t>这一研究分支以大数据可视分析</a:t>
            </a:r>
            <a:r>
              <a:rPr lang="en-US" altLang="zh-CN" sz="1800" dirty="0" smtClean="0"/>
              <a:t>(Visual Analytics </a:t>
            </a:r>
            <a:r>
              <a:rPr lang="en-US" altLang="zh-CN" sz="1800" dirty="0"/>
              <a:t>of </a:t>
            </a:r>
            <a:r>
              <a:rPr lang="en-US" altLang="zh-CN" sz="1800" dirty="0" err="1" smtClean="0"/>
              <a:t>BigData</a:t>
            </a:r>
            <a:r>
              <a:rPr lang="en-US" altLang="zh-CN" sz="1800" dirty="0" smtClean="0"/>
              <a:t>)</a:t>
            </a:r>
            <a:r>
              <a:rPr lang="zh-CN" altLang="en-US" sz="1800" dirty="0" smtClean="0"/>
              <a:t>为</a:t>
            </a:r>
            <a:r>
              <a:rPr lang="zh-CN" altLang="en-US" sz="1800" dirty="0"/>
              <a:t>主要</a:t>
            </a:r>
            <a:r>
              <a:rPr lang="zh-CN" altLang="en-US" sz="1800" dirty="0" smtClean="0"/>
              <a:t>代表。</a:t>
            </a:r>
            <a:endParaRPr lang="en-US" altLang="zh-CN" sz="1800" dirty="0"/>
          </a:p>
        </p:txBody>
      </p:sp>
    </p:spTree>
    <p:extLst>
      <p:ext uri="{BB962C8B-B14F-4D97-AF65-F5344CB8AC3E}">
        <p14:creationId xmlns:p14="http://schemas.microsoft.com/office/powerpoint/2010/main" val="1386743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t>大数据分析结果的可视化</a:t>
            </a:r>
          </a:p>
        </p:txBody>
      </p:sp>
      <p:sp>
        <p:nvSpPr>
          <p:cNvPr id="3" name="内容占位符 2"/>
          <p:cNvSpPr>
            <a:spLocks noGrp="1"/>
          </p:cNvSpPr>
          <p:nvPr>
            <p:ph idx="1"/>
          </p:nvPr>
        </p:nvSpPr>
        <p:spPr>
          <a:xfrm>
            <a:off x="829574" y="1354260"/>
            <a:ext cx="10515600" cy="940366"/>
          </a:xfrm>
        </p:spPr>
        <p:txBody>
          <a:bodyPr>
            <a:normAutofit/>
          </a:bodyPr>
          <a:lstStyle/>
          <a:p>
            <a:r>
              <a:rPr lang="zh-CN" altLang="en-US" sz="1800" b="1" dirty="0" smtClean="0"/>
              <a:t>数据分析的可视化实例</a:t>
            </a:r>
            <a:r>
              <a:rPr lang="en-US" altLang="zh-CN" sz="1800" b="1" dirty="0" smtClean="0"/>
              <a:t>-</a:t>
            </a:r>
            <a:r>
              <a:rPr lang="zh-CN" altLang="en-US" sz="1800" b="1" dirty="0" smtClean="0"/>
              <a:t>基本统计数字的呈现（</a:t>
            </a:r>
            <a:r>
              <a:rPr lang="en-US" altLang="zh-CN" sz="1800" b="1" dirty="0" smtClean="0"/>
              <a:t>7</a:t>
            </a:r>
            <a:r>
              <a:rPr lang="zh-CN" altLang="en-US" sz="1800" b="1" dirty="0" smtClean="0"/>
              <a:t>）</a:t>
            </a:r>
            <a:endParaRPr lang="en-US" altLang="zh-CN" sz="1800" b="1" dirty="0" smtClean="0"/>
          </a:p>
          <a:p>
            <a:pPr lvl="1"/>
            <a:r>
              <a:rPr lang="zh-CN" altLang="en-US" sz="1800" dirty="0" smtClean="0"/>
              <a:t>统计直方图 </a:t>
            </a:r>
            <a:r>
              <a:rPr lang="en-US" altLang="zh-CN" sz="1800" dirty="0" smtClean="0"/>
              <a:t>+ </a:t>
            </a:r>
            <a:r>
              <a:rPr lang="zh-CN" altLang="en-US" sz="1800" dirty="0" smtClean="0"/>
              <a:t>其他维度统计信息融合</a:t>
            </a:r>
            <a:endParaRPr lang="en-US" altLang="zh-CN" sz="1800" dirty="0" smtClean="0"/>
          </a:p>
        </p:txBody>
      </p:sp>
      <p:pic>
        <p:nvPicPr>
          <p:cNvPr id="5" name="图片 4"/>
          <p:cNvPicPr>
            <a:picLocks noChangeAspect="1"/>
          </p:cNvPicPr>
          <p:nvPr/>
        </p:nvPicPr>
        <p:blipFill>
          <a:blip r:embed="rId2"/>
          <a:stretch>
            <a:fillRect/>
          </a:stretch>
        </p:blipFill>
        <p:spPr>
          <a:xfrm>
            <a:off x="920009" y="2358606"/>
            <a:ext cx="9877425" cy="3800475"/>
          </a:xfrm>
          <a:prstGeom prst="rect">
            <a:avLst/>
          </a:prstGeom>
        </p:spPr>
      </p:pic>
    </p:spTree>
    <p:extLst>
      <p:ext uri="{BB962C8B-B14F-4D97-AF65-F5344CB8AC3E}">
        <p14:creationId xmlns:p14="http://schemas.microsoft.com/office/powerpoint/2010/main" val="28422784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t>大数据分析结果的可视化</a:t>
            </a:r>
          </a:p>
        </p:txBody>
      </p:sp>
      <p:sp>
        <p:nvSpPr>
          <p:cNvPr id="3" name="内容占位符 2"/>
          <p:cNvSpPr>
            <a:spLocks noGrp="1"/>
          </p:cNvSpPr>
          <p:nvPr>
            <p:ph idx="1"/>
          </p:nvPr>
        </p:nvSpPr>
        <p:spPr>
          <a:xfrm>
            <a:off x="829574" y="1354260"/>
            <a:ext cx="10515600" cy="940366"/>
          </a:xfrm>
        </p:spPr>
        <p:txBody>
          <a:bodyPr>
            <a:normAutofit/>
          </a:bodyPr>
          <a:lstStyle/>
          <a:p>
            <a:r>
              <a:rPr lang="zh-CN" altLang="en-US" sz="1800" b="1" dirty="0" smtClean="0"/>
              <a:t>数据分析的可视化实例</a:t>
            </a:r>
            <a:r>
              <a:rPr lang="en-US" altLang="zh-CN" sz="1800" b="1" dirty="0" smtClean="0"/>
              <a:t>-</a:t>
            </a:r>
            <a:r>
              <a:rPr lang="zh-CN" altLang="en-US" sz="1800" b="1" dirty="0" smtClean="0"/>
              <a:t>基本统计数字的呈现（</a:t>
            </a:r>
            <a:r>
              <a:rPr lang="en-US" altLang="zh-CN" sz="1800" b="1" dirty="0" smtClean="0"/>
              <a:t>7</a:t>
            </a:r>
            <a:r>
              <a:rPr lang="zh-CN" altLang="en-US" sz="1800" b="1" dirty="0" smtClean="0"/>
              <a:t>）</a:t>
            </a:r>
            <a:endParaRPr lang="en-US" altLang="zh-CN" sz="1800" b="1" dirty="0" smtClean="0"/>
          </a:p>
          <a:p>
            <a:pPr lvl="1"/>
            <a:r>
              <a:rPr lang="zh-CN" altLang="en-US" sz="1800" dirty="0" smtClean="0"/>
              <a:t>统计直方图 </a:t>
            </a:r>
            <a:r>
              <a:rPr lang="en-US" altLang="zh-CN" sz="1800" dirty="0" smtClean="0"/>
              <a:t>+ </a:t>
            </a:r>
            <a:r>
              <a:rPr lang="zh-CN" altLang="en-US" sz="1800" dirty="0" smtClean="0"/>
              <a:t>其他维度统计信息融合</a:t>
            </a:r>
            <a:endParaRPr lang="en-US" altLang="zh-CN" sz="1800" dirty="0" smtClean="0"/>
          </a:p>
        </p:txBody>
      </p:sp>
      <p:pic>
        <p:nvPicPr>
          <p:cNvPr id="4" name="图片 3"/>
          <p:cNvPicPr>
            <a:picLocks noChangeAspect="1"/>
          </p:cNvPicPr>
          <p:nvPr/>
        </p:nvPicPr>
        <p:blipFill>
          <a:blip r:embed="rId2"/>
          <a:stretch>
            <a:fillRect/>
          </a:stretch>
        </p:blipFill>
        <p:spPr>
          <a:xfrm>
            <a:off x="1792426" y="2176462"/>
            <a:ext cx="8124825" cy="4333875"/>
          </a:xfrm>
          <a:prstGeom prst="rect">
            <a:avLst/>
          </a:prstGeom>
        </p:spPr>
      </p:pic>
    </p:spTree>
    <p:extLst>
      <p:ext uri="{BB962C8B-B14F-4D97-AF65-F5344CB8AC3E}">
        <p14:creationId xmlns:p14="http://schemas.microsoft.com/office/powerpoint/2010/main" val="4946796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t>大数据分析结果的可视化</a:t>
            </a:r>
          </a:p>
        </p:txBody>
      </p:sp>
      <p:sp>
        <p:nvSpPr>
          <p:cNvPr id="3" name="内容占位符 2"/>
          <p:cNvSpPr>
            <a:spLocks noGrp="1"/>
          </p:cNvSpPr>
          <p:nvPr>
            <p:ph idx="1"/>
          </p:nvPr>
        </p:nvSpPr>
        <p:spPr>
          <a:xfrm>
            <a:off x="829574" y="1354260"/>
            <a:ext cx="10515600" cy="940366"/>
          </a:xfrm>
        </p:spPr>
        <p:txBody>
          <a:bodyPr>
            <a:normAutofit/>
          </a:bodyPr>
          <a:lstStyle/>
          <a:p>
            <a:r>
              <a:rPr lang="zh-CN" altLang="en-US" sz="2000" b="1" dirty="0" smtClean="0"/>
              <a:t>数据分析的可视化实例</a:t>
            </a:r>
            <a:r>
              <a:rPr lang="en-US" altLang="zh-CN" sz="2000" b="1" dirty="0" smtClean="0"/>
              <a:t>-</a:t>
            </a:r>
            <a:r>
              <a:rPr lang="zh-CN" altLang="en-US" sz="2000" b="1" dirty="0" smtClean="0"/>
              <a:t>基本统计数字的呈现（</a:t>
            </a:r>
            <a:r>
              <a:rPr lang="en-US" altLang="zh-CN" sz="2000" b="1" dirty="0" smtClean="0"/>
              <a:t>8</a:t>
            </a:r>
            <a:r>
              <a:rPr lang="zh-CN" altLang="en-US" sz="2000" b="1" dirty="0" smtClean="0"/>
              <a:t>）</a:t>
            </a:r>
            <a:endParaRPr lang="en-US" altLang="zh-CN" sz="2000" b="1" dirty="0" smtClean="0"/>
          </a:p>
          <a:p>
            <a:pPr lvl="1"/>
            <a:r>
              <a:rPr lang="zh-CN" altLang="en-US" sz="1800" dirty="0" smtClean="0"/>
              <a:t>统计直方图 </a:t>
            </a:r>
            <a:r>
              <a:rPr lang="en-US" altLang="zh-CN" sz="1800" dirty="0" smtClean="0"/>
              <a:t>+ </a:t>
            </a:r>
            <a:r>
              <a:rPr lang="zh-CN" altLang="en-US" sz="1800" dirty="0" smtClean="0"/>
              <a:t>其他维度统计信息 出现重合（</a:t>
            </a:r>
            <a:r>
              <a:rPr lang="en-US" altLang="zh-CN" sz="1800" dirty="0" smtClean="0"/>
              <a:t>Overlap</a:t>
            </a:r>
            <a:r>
              <a:rPr lang="zh-CN" altLang="en-US" sz="1800" dirty="0" smtClean="0"/>
              <a:t>的情况）</a:t>
            </a:r>
            <a:endParaRPr lang="en-US" altLang="zh-CN" sz="1800" dirty="0" smtClean="0"/>
          </a:p>
        </p:txBody>
      </p:sp>
      <p:pic>
        <p:nvPicPr>
          <p:cNvPr id="8" name="图片 7"/>
          <p:cNvPicPr>
            <a:picLocks noChangeAspect="1"/>
          </p:cNvPicPr>
          <p:nvPr/>
        </p:nvPicPr>
        <p:blipFill>
          <a:blip r:embed="rId2"/>
          <a:stretch>
            <a:fillRect/>
          </a:stretch>
        </p:blipFill>
        <p:spPr>
          <a:xfrm>
            <a:off x="4930461" y="3809819"/>
            <a:ext cx="7261539" cy="2932981"/>
          </a:xfrm>
          <a:prstGeom prst="rect">
            <a:avLst/>
          </a:prstGeom>
        </p:spPr>
      </p:pic>
      <p:pic>
        <p:nvPicPr>
          <p:cNvPr id="6" name="图片 5"/>
          <p:cNvPicPr>
            <a:picLocks noChangeAspect="1"/>
          </p:cNvPicPr>
          <p:nvPr/>
        </p:nvPicPr>
        <p:blipFill>
          <a:blip r:embed="rId3"/>
          <a:stretch>
            <a:fillRect/>
          </a:stretch>
        </p:blipFill>
        <p:spPr>
          <a:xfrm>
            <a:off x="430696" y="2358606"/>
            <a:ext cx="4715144" cy="2527195"/>
          </a:xfrm>
          <a:prstGeom prst="rect">
            <a:avLst/>
          </a:prstGeom>
        </p:spPr>
      </p:pic>
    </p:spTree>
    <p:extLst>
      <p:ext uri="{BB962C8B-B14F-4D97-AF65-F5344CB8AC3E}">
        <p14:creationId xmlns:p14="http://schemas.microsoft.com/office/powerpoint/2010/main" val="9218582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t>大数据分析结果的</a:t>
            </a:r>
            <a:r>
              <a:rPr lang="zh-CN" altLang="en-US" sz="2000" b="1" dirty="0" smtClean="0"/>
              <a:t>可视化</a:t>
            </a:r>
            <a:endParaRPr lang="zh-CN" altLang="en-US" sz="2000" b="1" dirty="0"/>
          </a:p>
        </p:txBody>
      </p:sp>
      <p:sp>
        <p:nvSpPr>
          <p:cNvPr id="3" name="内容占位符 2"/>
          <p:cNvSpPr>
            <a:spLocks noGrp="1"/>
          </p:cNvSpPr>
          <p:nvPr>
            <p:ph idx="1"/>
          </p:nvPr>
        </p:nvSpPr>
        <p:spPr>
          <a:xfrm>
            <a:off x="749187" y="1290280"/>
            <a:ext cx="10515600" cy="940366"/>
          </a:xfrm>
        </p:spPr>
        <p:txBody>
          <a:bodyPr>
            <a:normAutofit/>
          </a:bodyPr>
          <a:lstStyle/>
          <a:p>
            <a:r>
              <a:rPr lang="zh-CN" altLang="en-US" sz="2000" b="1" dirty="0" smtClean="0"/>
              <a:t>数据分析的可视化实例</a:t>
            </a:r>
            <a:r>
              <a:rPr lang="en-US" altLang="zh-CN" sz="2000" b="1" dirty="0" smtClean="0"/>
              <a:t>-</a:t>
            </a:r>
            <a:r>
              <a:rPr lang="zh-CN" altLang="en-US" sz="2000" b="1" dirty="0" smtClean="0"/>
              <a:t>基本统计数字的呈现（</a:t>
            </a:r>
            <a:r>
              <a:rPr lang="en-US" altLang="zh-CN" sz="2000" b="1" dirty="0" smtClean="0"/>
              <a:t>9</a:t>
            </a:r>
            <a:r>
              <a:rPr lang="zh-CN" altLang="en-US" sz="2000" b="1" dirty="0" smtClean="0"/>
              <a:t>）</a:t>
            </a:r>
            <a:endParaRPr lang="en-US" altLang="zh-CN" sz="2000" b="1" dirty="0" smtClean="0"/>
          </a:p>
          <a:p>
            <a:pPr lvl="1"/>
            <a:r>
              <a:rPr lang="zh-CN" altLang="en-US" sz="1800" dirty="0" smtClean="0"/>
              <a:t>统计直方图 </a:t>
            </a:r>
            <a:r>
              <a:rPr lang="en-US" altLang="zh-CN" sz="1800" dirty="0" smtClean="0"/>
              <a:t>+ </a:t>
            </a:r>
            <a:r>
              <a:rPr lang="zh-CN" altLang="en-US" sz="1800" dirty="0" smtClean="0"/>
              <a:t>其他维度统计信息 出现重合（</a:t>
            </a:r>
            <a:r>
              <a:rPr lang="en-US" altLang="zh-CN" sz="1800" dirty="0" smtClean="0"/>
              <a:t>Overlap</a:t>
            </a:r>
            <a:r>
              <a:rPr lang="zh-CN" altLang="en-US" sz="1800" dirty="0" smtClean="0"/>
              <a:t>的情况）</a:t>
            </a:r>
            <a:endParaRPr lang="en-US" altLang="zh-CN" sz="1800" dirty="0" smtClean="0"/>
          </a:p>
        </p:txBody>
      </p:sp>
      <p:pic>
        <p:nvPicPr>
          <p:cNvPr id="9" name="图片 8"/>
          <p:cNvPicPr>
            <a:picLocks noChangeAspect="1"/>
          </p:cNvPicPr>
          <p:nvPr/>
        </p:nvPicPr>
        <p:blipFill>
          <a:blip r:embed="rId2"/>
          <a:stretch>
            <a:fillRect/>
          </a:stretch>
        </p:blipFill>
        <p:spPr>
          <a:xfrm>
            <a:off x="1085702" y="2463694"/>
            <a:ext cx="3976893" cy="3968152"/>
          </a:xfrm>
          <a:prstGeom prst="rect">
            <a:avLst/>
          </a:prstGeom>
        </p:spPr>
      </p:pic>
      <p:pic>
        <p:nvPicPr>
          <p:cNvPr id="4" name="图片 3"/>
          <p:cNvPicPr>
            <a:picLocks noChangeAspect="1"/>
          </p:cNvPicPr>
          <p:nvPr/>
        </p:nvPicPr>
        <p:blipFill>
          <a:blip r:embed="rId3"/>
          <a:stretch>
            <a:fillRect/>
          </a:stretch>
        </p:blipFill>
        <p:spPr>
          <a:xfrm>
            <a:off x="6406551" y="2280832"/>
            <a:ext cx="4572000" cy="4333875"/>
          </a:xfrm>
          <a:prstGeom prst="rect">
            <a:avLst/>
          </a:prstGeom>
        </p:spPr>
      </p:pic>
    </p:spTree>
    <p:extLst>
      <p:ext uri="{BB962C8B-B14F-4D97-AF65-F5344CB8AC3E}">
        <p14:creationId xmlns:p14="http://schemas.microsoft.com/office/powerpoint/2010/main" val="23669161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t>大数据分析结果的可视化</a:t>
            </a:r>
          </a:p>
        </p:txBody>
      </p:sp>
      <p:sp>
        <p:nvSpPr>
          <p:cNvPr id="3" name="内容占位符 2"/>
          <p:cNvSpPr>
            <a:spLocks noGrp="1"/>
          </p:cNvSpPr>
          <p:nvPr>
            <p:ph idx="1"/>
          </p:nvPr>
        </p:nvSpPr>
        <p:spPr>
          <a:xfrm>
            <a:off x="829574" y="1354260"/>
            <a:ext cx="10515600" cy="940366"/>
          </a:xfrm>
        </p:spPr>
        <p:txBody>
          <a:bodyPr>
            <a:normAutofit/>
          </a:bodyPr>
          <a:lstStyle/>
          <a:p>
            <a:r>
              <a:rPr lang="zh-CN" altLang="en-US" sz="2000" b="1" dirty="0" smtClean="0"/>
              <a:t>数据分析的可视化实例</a:t>
            </a:r>
            <a:r>
              <a:rPr lang="en-US" altLang="zh-CN" sz="2000" b="1" dirty="0" smtClean="0"/>
              <a:t>-</a:t>
            </a:r>
            <a:r>
              <a:rPr lang="zh-CN" altLang="en-US" sz="2000" b="1" dirty="0" smtClean="0"/>
              <a:t>基本统计数字的呈现（</a:t>
            </a:r>
            <a:r>
              <a:rPr lang="en-US" altLang="zh-CN" sz="2000" b="1" dirty="0" smtClean="0"/>
              <a:t>10</a:t>
            </a:r>
            <a:r>
              <a:rPr lang="zh-CN" altLang="en-US" sz="2000" b="1" dirty="0" smtClean="0"/>
              <a:t>）</a:t>
            </a:r>
            <a:endParaRPr lang="en-US" altLang="zh-CN" sz="2000" b="1" dirty="0" smtClean="0"/>
          </a:p>
          <a:p>
            <a:pPr lvl="1"/>
            <a:r>
              <a:rPr lang="zh-CN" altLang="en-US" sz="1800" dirty="0" smtClean="0"/>
              <a:t>平行坐标式的统计直方图</a:t>
            </a:r>
            <a:endParaRPr lang="en-US" altLang="zh-CN" sz="1800" dirty="0" smtClean="0"/>
          </a:p>
        </p:txBody>
      </p:sp>
      <p:pic>
        <p:nvPicPr>
          <p:cNvPr id="4" name="图片 3"/>
          <p:cNvPicPr>
            <a:picLocks noChangeAspect="1"/>
          </p:cNvPicPr>
          <p:nvPr/>
        </p:nvPicPr>
        <p:blipFill>
          <a:blip r:embed="rId2"/>
          <a:stretch>
            <a:fillRect/>
          </a:stretch>
        </p:blipFill>
        <p:spPr>
          <a:xfrm>
            <a:off x="586595" y="2609125"/>
            <a:ext cx="11388036" cy="3752380"/>
          </a:xfrm>
          <a:prstGeom prst="rect">
            <a:avLst/>
          </a:prstGeom>
        </p:spPr>
      </p:pic>
    </p:spTree>
    <p:extLst>
      <p:ext uri="{BB962C8B-B14F-4D97-AF65-F5344CB8AC3E}">
        <p14:creationId xmlns:p14="http://schemas.microsoft.com/office/powerpoint/2010/main" val="14937645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t>大数据分析结果的可视化</a:t>
            </a:r>
          </a:p>
        </p:txBody>
      </p:sp>
      <p:sp>
        <p:nvSpPr>
          <p:cNvPr id="3" name="内容占位符 2"/>
          <p:cNvSpPr>
            <a:spLocks noGrp="1"/>
          </p:cNvSpPr>
          <p:nvPr>
            <p:ph idx="1"/>
          </p:nvPr>
        </p:nvSpPr>
        <p:spPr>
          <a:xfrm>
            <a:off x="829574" y="1354260"/>
            <a:ext cx="10515600" cy="940366"/>
          </a:xfrm>
        </p:spPr>
        <p:txBody>
          <a:bodyPr>
            <a:normAutofit/>
          </a:bodyPr>
          <a:lstStyle/>
          <a:p>
            <a:r>
              <a:rPr lang="zh-CN" altLang="en-US" sz="2000" b="1" dirty="0" smtClean="0"/>
              <a:t>数据分析的可视化实例</a:t>
            </a:r>
            <a:r>
              <a:rPr lang="en-US" altLang="zh-CN" sz="2000" b="1" dirty="0" smtClean="0"/>
              <a:t>-</a:t>
            </a:r>
            <a:r>
              <a:rPr lang="zh-CN" altLang="en-US" sz="2000" b="1" dirty="0" smtClean="0"/>
              <a:t>基本统计数字的呈现（</a:t>
            </a:r>
            <a:r>
              <a:rPr lang="en-US" altLang="zh-CN" sz="2000" b="1" dirty="0" smtClean="0"/>
              <a:t>10</a:t>
            </a:r>
            <a:r>
              <a:rPr lang="zh-CN" altLang="en-US" sz="2000" b="1" dirty="0" smtClean="0"/>
              <a:t>）</a:t>
            </a:r>
            <a:endParaRPr lang="en-US" altLang="zh-CN" sz="2000" b="1" dirty="0" smtClean="0"/>
          </a:p>
          <a:p>
            <a:pPr lvl="1"/>
            <a:r>
              <a:rPr lang="zh-CN" altLang="en-US" sz="1800" dirty="0" smtClean="0"/>
              <a:t>平行坐标式的统计直方图</a:t>
            </a:r>
            <a:endParaRPr lang="en-US" altLang="zh-CN" sz="1800" dirty="0" smtClean="0"/>
          </a:p>
        </p:txBody>
      </p:sp>
      <p:pic>
        <p:nvPicPr>
          <p:cNvPr id="5" name="图片 4"/>
          <p:cNvPicPr>
            <a:picLocks noChangeAspect="1"/>
          </p:cNvPicPr>
          <p:nvPr/>
        </p:nvPicPr>
        <p:blipFill>
          <a:blip r:embed="rId2"/>
          <a:stretch>
            <a:fillRect/>
          </a:stretch>
        </p:blipFill>
        <p:spPr>
          <a:xfrm>
            <a:off x="2150348" y="2214240"/>
            <a:ext cx="7383973" cy="4385807"/>
          </a:xfrm>
          <a:prstGeom prst="rect">
            <a:avLst/>
          </a:prstGeom>
        </p:spPr>
      </p:pic>
    </p:spTree>
    <p:extLst>
      <p:ext uri="{BB962C8B-B14F-4D97-AF65-F5344CB8AC3E}">
        <p14:creationId xmlns:p14="http://schemas.microsoft.com/office/powerpoint/2010/main" val="17450232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t>大数据分析结果的可视化</a:t>
            </a:r>
          </a:p>
        </p:txBody>
      </p:sp>
      <p:sp>
        <p:nvSpPr>
          <p:cNvPr id="3" name="内容占位符 2"/>
          <p:cNvSpPr>
            <a:spLocks noGrp="1"/>
          </p:cNvSpPr>
          <p:nvPr>
            <p:ph idx="1"/>
          </p:nvPr>
        </p:nvSpPr>
        <p:spPr>
          <a:xfrm>
            <a:off x="734291" y="1420525"/>
            <a:ext cx="10515600" cy="4351338"/>
          </a:xfrm>
        </p:spPr>
        <p:txBody>
          <a:bodyPr/>
          <a:lstStyle/>
          <a:p>
            <a:r>
              <a:rPr lang="zh-CN" altLang="en-US" sz="2000" b="1" dirty="0" smtClean="0"/>
              <a:t>数据分析的可视化实例</a:t>
            </a:r>
            <a:r>
              <a:rPr lang="en-US" altLang="zh-CN" sz="2000" b="1" dirty="0" smtClean="0"/>
              <a:t>-</a:t>
            </a:r>
            <a:r>
              <a:rPr lang="zh-CN" altLang="en-US" sz="2000" b="1" dirty="0" smtClean="0"/>
              <a:t>文字类型的基本统计（</a:t>
            </a:r>
            <a:r>
              <a:rPr lang="en-US" altLang="zh-CN" sz="2000" b="1" dirty="0" smtClean="0"/>
              <a:t>1</a:t>
            </a:r>
            <a:r>
              <a:rPr lang="zh-CN" altLang="en-US" sz="2000" b="1" dirty="0" smtClean="0"/>
              <a:t>）</a:t>
            </a:r>
            <a:endParaRPr lang="en-US" altLang="zh-CN" sz="2000" b="1" dirty="0" smtClean="0"/>
          </a:p>
          <a:p>
            <a:pPr lvl="1"/>
            <a:endParaRPr lang="en-US" altLang="zh-CN" dirty="0" smtClean="0"/>
          </a:p>
        </p:txBody>
      </p:sp>
      <p:pic>
        <p:nvPicPr>
          <p:cNvPr id="4" name="图片 3"/>
          <p:cNvPicPr>
            <a:picLocks noChangeAspect="1"/>
          </p:cNvPicPr>
          <p:nvPr/>
        </p:nvPicPr>
        <p:blipFill>
          <a:blip r:embed="rId2"/>
          <a:stretch>
            <a:fillRect/>
          </a:stretch>
        </p:blipFill>
        <p:spPr>
          <a:xfrm>
            <a:off x="992038" y="2597362"/>
            <a:ext cx="10691093" cy="3691653"/>
          </a:xfrm>
          <a:prstGeom prst="rect">
            <a:avLst/>
          </a:prstGeom>
        </p:spPr>
      </p:pic>
    </p:spTree>
    <p:extLst>
      <p:ext uri="{BB962C8B-B14F-4D97-AF65-F5344CB8AC3E}">
        <p14:creationId xmlns:p14="http://schemas.microsoft.com/office/powerpoint/2010/main" val="22481027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t>大数据分析结果的可视化</a:t>
            </a:r>
          </a:p>
        </p:txBody>
      </p:sp>
      <p:sp>
        <p:nvSpPr>
          <p:cNvPr id="3" name="内容占位符 2"/>
          <p:cNvSpPr>
            <a:spLocks noGrp="1"/>
          </p:cNvSpPr>
          <p:nvPr>
            <p:ph idx="1"/>
          </p:nvPr>
        </p:nvSpPr>
        <p:spPr>
          <a:xfrm>
            <a:off x="775854" y="1378961"/>
            <a:ext cx="10515600" cy="4351338"/>
          </a:xfrm>
        </p:spPr>
        <p:txBody>
          <a:bodyPr/>
          <a:lstStyle/>
          <a:p>
            <a:r>
              <a:rPr lang="zh-CN" altLang="en-US" sz="2000" b="1" dirty="0"/>
              <a:t>数据分析的可视化实例</a:t>
            </a:r>
            <a:r>
              <a:rPr lang="en-US" altLang="zh-CN" sz="2000" b="1" dirty="0"/>
              <a:t>-</a:t>
            </a:r>
            <a:r>
              <a:rPr lang="zh-CN" altLang="en-US" sz="2000" b="1" dirty="0"/>
              <a:t>文字类型的基本</a:t>
            </a:r>
            <a:r>
              <a:rPr lang="zh-CN" altLang="en-US" sz="2000" b="1" dirty="0" smtClean="0"/>
              <a:t>统计应用（</a:t>
            </a:r>
            <a:r>
              <a:rPr lang="en-US" altLang="zh-CN" sz="2000" b="1" dirty="0" smtClean="0"/>
              <a:t>2</a:t>
            </a:r>
            <a:r>
              <a:rPr lang="zh-CN" altLang="en-US" sz="2000" b="1" dirty="0" smtClean="0"/>
              <a:t>）</a:t>
            </a:r>
            <a:endParaRPr lang="en-US" altLang="zh-CN" sz="2000" b="1" dirty="0"/>
          </a:p>
          <a:p>
            <a:endParaRPr lang="en-US" altLang="zh-CN" dirty="0" smtClean="0"/>
          </a:p>
          <a:p>
            <a:pPr lvl="1"/>
            <a:endParaRPr lang="en-US" altLang="zh-CN" dirty="0" smtClean="0"/>
          </a:p>
        </p:txBody>
      </p:sp>
      <p:pic>
        <p:nvPicPr>
          <p:cNvPr id="4" name="图片 3"/>
          <p:cNvPicPr>
            <a:picLocks noChangeAspect="1"/>
          </p:cNvPicPr>
          <p:nvPr/>
        </p:nvPicPr>
        <p:blipFill>
          <a:blip r:embed="rId2"/>
          <a:stretch>
            <a:fillRect/>
          </a:stretch>
        </p:blipFill>
        <p:spPr>
          <a:xfrm>
            <a:off x="1138687" y="2271156"/>
            <a:ext cx="9351034" cy="4436369"/>
          </a:xfrm>
          <a:prstGeom prst="rect">
            <a:avLst/>
          </a:prstGeom>
        </p:spPr>
      </p:pic>
    </p:spTree>
    <p:extLst>
      <p:ext uri="{BB962C8B-B14F-4D97-AF65-F5344CB8AC3E}">
        <p14:creationId xmlns:p14="http://schemas.microsoft.com/office/powerpoint/2010/main" val="516324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t>大数据分析结果的可视化</a:t>
            </a:r>
          </a:p>
        </p:txBody>
      </p:sp>
      <p:sp>
        <p:nvSpPr>
          <p:cNvPr id="3" name="内容占位符 2"/>
          <p:cNvSpPr>
            <a:spLocks noGrp="1"/>
          </p:cNvSpPr>
          <p:nvPr>
            <p:ph idx="1"/>
          </p:nvPr>
        </p:nvSpPr>
        <p:spPr>
          <a:xfrm>
            <a:off x="838200" y="1462088"/>
            <a:ext cx="10515600" cy="4351338"/>
          </a:xfrm>
        </p:spPr>
        <p:txBody>
          <a:bodyPr/>
          <a:lstStyle/>
          <a:p>
            <a:r>
              <a:rPr lang="zh-CN" altLang="en-US" sz="2000" b="1" dirty="0"/>
              <a:t>数据分析的可视化实例</a:t>
            </a:r>
            <a:r>
              <a:rPr lang="en-US" altLang="zh-CN" sz="2000" b="1" dirty="0"/>
              <a:t>-</a:t>
            </a:r>
            <a:r>
              <a:rPr lang="zh-CN" altLang="en-US" sz="2000" b="1" dirty="0"/>
              <a:t>文字类型的基本</a:t>
            </a:r>
            <a:r>
              <a:rPr lang="zh-CN" altLang="en-US" sz="2000" b="1" dirty="0" smtClean="0"/>
              <a:t>统计应用（</a:t>
            </a:r>
            <a:r>
              <a:rPr lang="en-US" altLang="zh-CN" sz="2000" b="1" dirty="0" smtClean="0"/>
              <a:t>3</a:t>
            </a:r>
            <a:r>
              <a:rPr lang="zh-CN" altLang="en-US" sz="2000" b="1" dirty="0"/>
              <a:t>）</a:t>
            </a:r>
            <a:endParaRPr lang="en-US" altLang="zh-CN" sz="2000" b="1" dirty="0"/>
          </a:p>
          <a:p>
            <a:endParaRPr lang="en-US" altLang="zh-CN" dirty="0" smtClean="0"/>
          </a:p>
          <a:p>
            <a:pPr lvl="1"/>
            <a:endParaRPr lang="en-US" altLang="zh-CN" dirty="0" smtClean="0"/>
          </a:p>
        </p:txBody>
      </p:sp>
      <p:pic>
        <p:nvPicPr>
          <p:cNvPr id="5" name="图片 4"/>
          <p:cNvPicPr>
            <a:picLocks noChangeAspect="1"/>
          </p:cNvPicPr>
          <p:nvPr/>
        </p:nvPicPr>
        <p:blipFill>
          <a:blip r:embed="rId2"/>
          <a:stretch>
            <a:fillRect/>
          </a:stretch>
        </p:blipFill>
        <p:spPr>
          <a:xfrm>
            <a:off x="971176" y="2147873"/>
            <a:ext cx="10382624" cy="4528972"/>
          </a:xfrm>
          <a:prstGeom prst="rect">
            <a:avLst/>
          </a:prstGeom>
        </p:spPr>
      </p:pic>
    </p:spTree>
    <p:extLst>
      <p:ext uri="{BB962C8B-B14F-4D97-AF65-F5344CB8AC3E}">
        <p14:creationId xmlns:p14="http://schemas.microsoft.com/office/powerpoint/2010/main" val="38658360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t>大数据分析结果的可视化</a:t>
            </a:r>
          </a:p>
        </p:txBody>
      </p:sp>
      <p:sp>
        <p:nvSpPr>
          <p:cNvPr id="3" name="内容占位符 2"/>
          <p:cNvSpPr>
            <a:spLocks noGrp="1"/>
          </p:cNvSpPr>
          <p:nvPr>
            <p:ph idx="1"/>
          </p:nvPr>
        </p:nvSpPr>
        <p:spPr>
          <a:xfrm>
            <a:off x="838200" y="1400715"/>
            <a:ext cx="10515600" cy="4351338"/>
          </a:xfrm>
        </p:spPr>
        <p:txBody>
          <a:bodyPr/>
          <a:lstStyle/>
          <a:p>
            <a:r>
              <a:rPr lang="zh-CN" altLang="en-US" sz="2000" b="1" dirty="0" smtClean="0"/>
              <a:t>数据分析的可视化实例</a:t>
            </a:r>
            <a:r>
              <a:rPr lang="en-US" altLang="zh-CN" sz="2000" b="1" dirty="0" smtClean="0"/>
              <a:t>-</a:t>
            </a:r>
            <a:r>
              <a:rPr lang="zh-CN" altLang="en-US" sz="2000" b="1" dirty="0" smtClean="0"/>
              <a:t>含有</a:t>
            </a:r>
            <a:r>
              <a:rPr lang="zh-CN" altLang="en-US" sz="2000" b="1" dirty="0" smtClean="0">
                <a:solidFill>
                  <a:srgbClr val="FF0000"/>
                </a:solidFill>
              </a:rPr>
              <a:t>时序信息</a:t>
            </a:r>
            <a:r>
              <a:rPr lang="zh-CN" altLang="en-US" sz="2000" b="1" dirty="0" smtClean="0"/>
              <a:t>的可视化（</a:t>
            </a:r>
            <a:r>
              <a:rPr lang="en-US" altLang="zh-CN" sz="2000" b="1" dirty="0" smtClean="0"/>
              <a:t>1</a:t>
            </a:r>
            <a:r>
              <a:rPr lang="zh-CN" altLang="en-US" sz="2000" b="1" dirty="0" smtClean="0"/>
              <a:t>）</a:t>
            </a:r>
            <a:endParaRPr lang="en-US" altLang="zh-CN" sz="2000" b="1" dirty="0" smtClean="0"/>
          </a:p>
          <a:p>
            <a:pPr lvl="1"/>
            <a:r>
              <a:rPr lang="zh-CN" altLang="en-US" dirty="0" smtClean="0"/>
              <a:t>时间点的说明</a:t>
            </a:r>
            <a:endParaRPr lang="en-US" altLang="zh-CN" dirty="0" smtClean="0"/>
          </a:p>
          <a:p>
            <a:pPr lvl="1"/>
            <a:endParaRPr lang="en-US" altLang="zh-CN" dirty="0" smtClean="0"/>
          </a:p>
        </p:txBody>
      </p:sp>
      <p:pic>
        <p:nvPicPr>
          <p:cNvPr id="4" name="图片 3"/>
          <p:cNvPicPr>
            <a:picLocks noChangeAspect="1"/>
          </p:cNvPicPr>
          <p:nvPr/>
        </p:nvPicPr>
        <p:blipFill>
          <a:blip r:embed="rId2"/>
          <a:stretch>
            <a:fillRect/>
          </a:stretch>
        </p:blipFill>
        <p:spPr>
          <a:xfrm>
            <a:off x="1111827" y="2438501"/>
            <a:ext cx="10484950" cy="3759218"/>
          </a:xfrm>
          <a:prstGeom prst="rect">
            <a:avLst/>
          </a:prstGeom>
        </p:spPr>
      </p:pic>
      <p:pic>
        <p:nvPicPr>
          <p:cNvPr id="5" name="图片 4"/>
          <p:cNvPicPr>
            <a:picLocks noChangeAspect="1"/>
          </p:cNvPicPr>
          <p:nvPr/>
        </p:nvPicPr>
        <p:blipFill>
          <a:blip r:embed="rId3"/>
          <a:stretch>
            <a:fillRect/>
          </a:stretch>
        </p:blipFill>
        <p:spPr>
          <a:xfrm>
            <a:off x="1329634" y="6137026"/>
            <a:ext cx="9532729" cy="445666"/>
          </a:xfrm>
          <a:prstGeom prst="rect">
            <a:avLst/>
          </a:prstGeom>
        </p:spPr>
      </p:pic>
    </p:spTree>
    <p:extLst>
      <p:ext uri="{BB962C8B-B14F-4D97-AF65-F5344CB8AC3E}">
        <p14:creationId xmlns:p14="http://schemas.microsoft.com/office/powerpoint/2010/main" val="34752485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smtClean="0"/>
              <a:t>相关背景概述</a:t>
            </a:r>
            <a:endParaRPr lang="zh-CN" altLang="en-US" sz="2000" b="1" dirty="0"/>
          </a:p>
        </p:txBody>
      </p:sp>
      <p:sp>
        <p:nvSpPr>
          <p:cNvPr id="3" name="内容占位符 2"/>
          <p:cNvSpPr>
            <a:spLocks noGrp="1"/>
          </p:cNvSpPr>
          <p:nvPr>
            <p:ph idx="1"/>
          </p:nvPr>
        </p:nvSpPr>
        <p:spPr>
          <a:xfrm>
            <a:off x="563961" y="1290280"/>
            <a:ext cx="11185353" cy="5379034"/>
          </a:xfrm>
        </p:spPr>
        <p:txBody>
          <a:bodyPr>
            <a:normAutofit/>
          </a:bodyPr>
          <a:lstStyle/>
          <a:p>
            <a:r>
              <a:rPr lang="zh-CN" altLang="en-US" sz="2000" b="1" dirty="0"/>
              <a:t>一幅图胜过</a:t>
            </a:r>
            <a:r>
              <a:rPr lang="zh-CN" altLang="en-US" sz="2000" b="1" dirty="0" smtClean="0"/>
              <a:t>千言万语</a:t>
            </a:r>
            <a:endParaRPr lang="en-US" altLang="zh-CN" sz="2000" b="1" dirty="0" smtClean="0"/>
          </a:p>
          <a:p>
            <a:pPr lvl="1"/>
            <a:r>
              <a:rPr lang="zh-CN" altLang="en-US" dirty="0"/>
              <a:t>人类从外界获得的信息约有 </a:t>
            </a:r>
            <a:r>
              <a:rPr lang="en-US" altLang="zh-CN" dirty="0"/>
              <a:t>80%</a:t>
            </a:r>
            <a:r>
              <a:rPr lang="zh-CN" altLang="en-US" dirty="0"/>
              <a:t>以上来自于视觉系统</a:t>
            </a:r>
            <a:r>
              <a:rPr lang="zh-CN" altLang="en-US" sz="1600" dirty="0"/>
              <a:t> </a:t>
            </a:r>
            <a:endParaRPr lang="en-US" altLang="zh-CN" sz="1600" dirty="0" smtClean="0"/>
          </a:p>
          <a:p>
            <a:pPr lvl="1"/>
            <a:r>
              <a:rPr lang="zh-CN" altLang="en-US" dirty="0"/>
              <a:t>大数据可视分析是大数据分析不可或缺的重要手段和工具</a:t>
            </a:r>
            <a:r>
              <a:rPr lang="zh-CN" altLang="en-US" sz="1600" dirty="0"/>
              <a:t> </a:t>
            </a:r>
            <a:endParaRPr lang="en-US" altLang="zh-CN" sz="1600" dirty="0" smtClean="0"/>
          </a:p>
          <a:p>
            <a:pPr marL="457165" lvl="1" indent="0">
              <a:buNone/>
            </a:pPr>
            <a:endParaRPr lang="en-US" altLang="zh-CN" sz="1600" b="1" dirty="0"/>
          </a:p>
        </p:txBody>
      </p:sp>
      <p:pic>
        <p:nvPicPr>
          <p:cNvPr id="4" name="图片 3"/>
          <p:cNvPicPr>
            <a:picLocks noChangeAspect="1"/>
          </p:cNvPicPr>
          <p:nvPr/>
        </p:nvPicPr>
        <p:blipFill>
          <a:blip r:embed="rId2"/>
          <a:stretch>
            <a:fillRect/>
          </a:stretch>
        </p:blipFill>
        <p:spPr>
          <a:xfrm>
            <a:off x="1033345" y="2585804"/>
            <a:ext cx="9467265" cy="3963041"/>
          </a:xfrm>
          <a:prstGeom prst="rect">
            <a:avLst/>
          </a:prstGeom>
        </p:spPr>
      </p:pic>
    </p:spTree>
    <p:extLst>
      <p:ext uri="{BB962C8B-B14F-4D97-AF65-F5344CB8AC3E}">
        <p14:creationId xmlns:p14="http://schemas.microsoft.com/office/powerpoint/2010/main" val="13786897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t>大数据分析结果的可视化</a:t>
            </a:r>
          </a:p>
        </p:txBody>
      </p:sp>
      <p:sp>
        <p:nvSpPr>
          <p:cNvPr id="3" name="内容占位符 2"/>
          <p:cNvSpPr>
            <a:spLocks noGrp="1"/>
          </p:cNvSpPr>
          <p:nvPr>
            <p:ph idx="1"/>
          </p:nvPr>
        </p:nvSpPr>
        <p:spPr>
          <a:xfrm>
            <a:off x="838200" y="1440522"/>
            <a:ext cx="10515600" cy="4351338"/>
          </a:xfrm>
        </p:spPr>
        <p:txBody>
          <a:bodyPr/>
          <a:lstStyle/>
          <a:p>
            <a:r>
              <a:rPr lang="zh-CN" altLang="en-US" sz="2000" b="1" dirty="0" smtClean="0"/>
              <a:t>数据分析的可视化实例</a:t>
            </a:r>
            <a:r>
              <a:rPr lang="en-US" altLang="zh-CN" sz="2000" b="1" dirty="0" smtClean="0"/>
              <a:t>-</a:t>
            </a:r>
            <a:r>
              <a:rPr lang="zh-CN" altLang="en-US" sz="2000" b="1" dirty="0" smtClean="0"/>
              <a:t>含有时序信息的可视化（</a:t>
            </a:r>
            <a:r>
              <a:rPr lang="en-US" altLang="zh-CN" sz="2000" b="1" dirty="0" smtClean="0"/>
              <a:t>2</a:t>
            </a:r>
            <a:r>
              <a:rPr lang="zh-CN" altLang="en-US" sz="2000" b="1" dirty="0" smtClean="0"/>
              <a:t>）</a:t>
            </a:r>
            <a:endParaRPr lang="en-US" altLang="zh-CN" sz="2000" b="1" dirty="0" smtClean="0"/>
          </a:p>
          <a:p>
            <a:pPr lvl="1"/>
            <a:r>
              <a:rPr lang="zh-CN" altLang="en-US" dirty="0" smtClean="0"/>
              <a:t>基本统计 </a:t>
            </a:r>
            <a:r>
              <a:rPr lang="en-US" altLang="zh-CN" dirty="0" smtClean="0"/>
              <a:t>+ </a:t>
            </a:r>
            <a:r>
              <a:rPr lang="zh-CN" altLang="en-US" dirty="0" smtClean="0"/>
              <a:t>时间趋势</a:t>
            </a:r>
            <a:endParaRPr lang="en-US" altLang="zh-CN" dirty="0" smtClean="0"/>
          </a:p>
          <a:p>
            <a:pPr lvl="1"/>
            <a:endParaRPr lang="en-US" altLang="zh-CN" dirty="0" smtClean="0"/>
          </a:p>
        </p:txBody>
      </p:sp>
      <p:pic>
        <p:nvPicPr>
          <p:cNvPr id="6" name="图片 5"/>
          <p:cNvPicPr>
            <a:picLocks noChangeAspect="1"/>
          </p:cNvPicPr>
          <p:nvPr/>
        </p:nvPicPr>
        <p:blipFill>
          <a:blip r:embed="rId2"/>
          <a:stretch>
            <a:fillRect/>
          </a:stretch>
        </p:blipFill>
        <p:spPr>
          <a:xfrm>
            <a:off x="1963881" y="2564467"/>
            <a:ext cx="8089125" cy="4162788"/>
          </a:xfrm>
          <a:prstGeom prst="rect">
            <a:avLst/>
          </a:prstGeom>
        </p:spPr>
      </p:pic>
    </p:spTree>
    <p:extLst>
      <p:ext uri="{BB962C8B-B14F-4D97-AF65-F5344CB8AC3E}">
        <p14:creationId xmlns:p14="http://schemas.microsoft.com/office/powerpoint/2010/main" val="34500153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t>大数据分析结果的可视化</a:t>
            </a:r>
          </a:p>
        </p:txBody>
      </p:sp>
      <p:sp>
        <p:nvSpPr>
          <p:cNvPr id="3" name="内容占位符 2"/>
          <p:cNvSpPr>
            <a:spLocks noGrp="1"/>
          </p:cNvSpPr>
          <p:nvPr>
            <p:ph idx="1"/>
          </p:nvPr>
        </p:nvSpPr>
        <p:spPr>
          <a:xfrm>
            <a:off x="838200" y="1440522"/>
            <a:ext cx="10515600" cy="4351338"/>
          </a:xfrm>
        </p:spPr>
        <p:txBody>
          <a:bodyPr/>
          <a:lstStyle/>
          <a:p>
            <a:r>
              <a:rPr lang="zh-CN" altLang="en-US" sz="2000" b="1" dirty="0" smtClean="0"/>
              <a:t>数据分析的可视化实例</a:t>
            </a:r>
            <a:r>
              <a:rPr lang="en-US" altLang="zh-CN" sz="2000" b="1" dirty="0" smtClean="0"/>
              <a:t>-</a:t>
            </a:r>
            <a:r>
              <a:rPr lang="zh-CN" altLang="en-US" sz="2000" b="1" dirty="0" smtClean="0"/>
              <a:t>含有时序信息的可视化（</a:t>
            </a:r>
            <a:r>
              <a:rPr lang="en-US" altLang="zh-CN" sz="2000" b="1" dirty="0" smtClean="0"/>
              <a:t>3</a:t>
            </a:r>
            <a:r>
              <a:rPr lang="zh-CN" altLang="en-US" sz="2000" b="1" dirty="0" smtClean="0"/>
              <a:t>）</a:t>
            </a:r>
            <a:endParaRPr lang="en-US" altLang="zh-CN" sz="2000" b="1" dirty="0" smtClean="0"/>
          </a:p>
          <a:p>
            <a:pPr lvl="1"/>
            <a:r>
              <a:rPr lang="zh-CN" altLang="en-US" dirty="0"/>
              <a:t>不同</a:t>
            </a:r>
            <a:r>
              <a:rPr lang="zh-CN" altLang="en-US" dirty="0" smtClean="0"/>
              <a:t>时间点的分布（</a:t>
            </a:r>
            <a:r>
              <a:rPr lang="en-US" altLang="zh-CN" dirty="0" smtClean="0"/>
              <a:t>2017</a:t>
            </a:r>
            <a:r>
              <a:rPr lang="zh-CN" altLang="en-US" dirty="0" smtClean="0"/>
              <a:t>年典型日期的江城共享单车的使用热度）</a:t>
            </a:r>
            <a:endParaRPr lang="en-US" altLang="zh-CN" dirty="0" smtClean="0"/>
          </a:p>
          <a:p>
            <a:pPr lvl="1"/>
            <a:endParaRPr lang="en-US" altLang="zh-CN" dirty="0" smtClean="0"/>
          </a:p>
        </p:txBody>
      </p:sp>
      <p:pic>
        <p:nvPicPr>
          <p:cNvPr id="4" name="图片 3"/>
          <p:cNvPicPr>
            <a:picLocks noChangeAspect="1"/>
          </p:cNvPicPr>
          <p:nvPr/>
        </p:nvPicPr>
        <p:blipFill>
          <a:blip r:embed="rId2"/>
          <a:stretch>
            <a:fillRect/>
          </a:stretch>
        </p:blipFill>
        <p:spPr>
          <a:xfrm>
            <a:off x="1808017" y="2447720"/>
            <a:ext cx="8416351" cy="4217173"/>
          </a:xfrm>
          <a:prstGeom prst="rect">
            <a:avLst/>
          </a:prstGeom>
        </p:spPr>
      </p:pic>
    </p:spTree>
    <p:extLst>
      <p:ext uri="{BB962C8B-B14F-4D97-AF65-F5344CB8AC3E}">
        <p14:creationId xmlns:p14="http://schemas.microsoft.com/office/powerpoint/2010/main" val="38568696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t>大数据分析结果的可视化</a:t>
            </a:r>
          </a:p>
        </p:txBody>
      </p:sp>
      <p:sp>
        <p:nvSpPr>
          <p:cNvPr id="3" name="内容占位符 2"/>
          <p:cNvSpPr>
            <a:spLocks noGrp="1"/>
          </p:cNvSpPr>
          <p:nvPr>
            <p:ph idx="1"/>
          </p:nvPr>
        </p:nvSpPr>
        <p:spPr>
          <a:xfrm>
            <a:off x="838200" y="1440522"/>
            <a:ext cx="10515600" cy="4351338"/>
          </a:xfrm>
        </p:spPr>
        <p:txBody>
          <a:bodyPr/>
          <a:lstStyle/>
          <a:p>
            <a:r>
              <a:rPr lang="zh-CN" altLang="en-US" sz="2000" b="1" dirty="0" smtClean="0"/>
              <a:t>数据分析的可视化实例</a:t>
            </a:r>
            <a:r>
              <a:rPr lang="en-US" altLang="zh-CN" sz="2000" b="1" dirty="0" smtClean="0"/>
              <a:t>-</a:t>
            </a:r>
            <a:r>
              <a:rPr lang="zh-CN" altLang="en-US" sz="2000" b="1" dirty="0" smtClean="0"/>
              <a:t>含有时序信息的可视化（</a:t>
            </a:r>
            <a:r>
              <a:rPr lang="en-US" altLang="zh-CN" sz="2000" b="1" dirty="0" smtClean="0"/>
              <a:t>4</a:t>
            </a:r>
            <a:r>
              <a:rPr lang="zh-CN" altLang="en-US" sz="2000" b="1" dirty="0" smtClean="0"/>
              <a:t>）</a:t>
            </a:r>
            <a:endParaRPr lang="en-US" altLang="zh-CN" sz="2000" b="1" dirty="0" smtClean="0"/>
          </a:p>
          <a:p>
            <a:pPr lvl="1"/>
            <a:r>
              <a:rPr lang="zh-CN" altLang="en-US" sz="1800" dirty="0"/>
              <a:t>不同</a:t>
            </a:r>
            <a:r>
              <a:rPr lang="zh-CN" altLang="en-US" sz="1800" dirty="0" smtClean="0"/>
              <a:t>时间点的分布（</a:t>
            </a:r>
            <a:r>
              <a:rPr lang="en-US" altLang="zh-CN" sz="1800" dirty="0" smtClean="0"/>
              <a:t>2017</a:t>
            </a:r>
            <a:r>
              <a:rPr lang="zh-CN" altLang="en-US" sz="1800" dirty="0" smtClean="0"/>
              <a:t>年典型日期的江城共享单车的使用热度）</a:t>
            </a:r>
            <a:endParaRPr lang="en-US" altLang="zh-CN" sz="1800" dirty="0" smtClean="0"/>
          </a:p>
          <a:p>
            <a:pPr lvl="1"/>
            <a:endParaRPr lang="en-US" altLang="zh-CN" dirty="0" smtClean="0"/>
          </a:p>
        </p:txBody>
      </p:sp>
      <p:pic>
        <p:nvPicPr>
          <p:cNvPr id="6" name="图片 5"/>
          <p:cNvPicPr>
            <a:picLocks noChangeAspect="1"/>
          </p:cNvPicPr>
          <p:nvPr/>
        </p:nvPicPr>
        <p:blipFill>
          <a:blip r:embed="rId2"/>
          <a:stretch>
            <a:fillRect/>
          </a:stretch>
        </p:blipFill>
        <p:spPr>
          <a:xfrm>
            <a:off x="1839190" y="2564876"/>
            <a:ext cx="7210702" cy="4207199"/>
          </a:xfrm>
          <a:prstGeom prst="rect">
            <a:avLst/>
          </a:prstGeom>
        </p:spPr>
      </p:pic>
    </p:spTree>
    <p:extLst>
      <p:ext uri="{BB962C8B-B14F-4D97-AF65-F5344CB8AC3E}">
        <p14:creationId xmlns:p14="http://schemas.microsoft.com/office/powerpoint/2010/main" val="38610463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t>大数据分析结果的可视化</a:t>
            </a:r>
          </a:p>
        </p:txBody>
      </p:sp>
      <p:sp>
        <p:nvSpPr>
          <p:cNvPr id="3" name="内容占位符 2"/>
          <p:cNvSpPr>
            <a:spLocks noGrp="1"/>
          </p:cNvSpPr>
          <p:nvPr>
            <p:ph idx="1"/>
          </p:nvPr>
        </p:nvSpPr>
        <p:spPr>
          <a:xfrm>
            <a:off x="838200" y="1440522"/>
            <a:ext cx="10515600" cy="4351338"/>
          </a:xfrm>
        </p:spPr>
        <p:txBody>
          <a:bodyPr/>
          <a:lstStyle/>
          <a:p>
            <a:r>
              <a:rPr lang="zh-CN" altLang="en-US" sz="2000" b="1" dirty="0" smtClean="0"/>
              <a:t>数据分析的可视化实例</a:t>
            </a:r>
            <a:r>
              <a:rPr lang="en-US" altLang="zh-CN" sz="2000" b="1" dirty="0" smtClean="0"/>
              <a:t>-</a:t>
            </a:r>
            <a:r>
              <a:rPr lang="zh-CN" altLang="en-US" sz="2000" b="1" dirty="0" smtClean="0"/>
              <a:t>含有时序信息的可视化（</a:t>
            </a:r>
            <a:r>
              <a:rPr lang="en-US" altLang="zh-CN" sz="2000" b="1" dirty="0" smtClean="0"/>
              <a:t>5</a:t>
            </a:r>
            <a:r>
              <a:rPr lang="zh-CN" altLang="en-US" sz="2000" b="1" dirty="0" smtClean="0"/>
              <a:t>）</a:t>
            </a:r>
            <a:endParaRPr lang="en-US" altLang="zh-CN" sz="2000" b="1" dirty="0" smtClean="0"/>
          </a:p>
          <a:p>
            <a:pPr lvl="1"/>
            <a:r>
              <a:rPr lang="zh-CN" altLang="en-US" sz="1800" dirty="0"/>
              <a:t>不同</a:t>
            </a:r>
            <a:r>
              <a:rPr lang="zh-CN" altLang="en-US" sz="1800" dirty="0" smtClean="0"/>
              <a:t>时间点的分布（</a:t>
            </a:r>
            <a:r>
              <a:rPr lang="en-US" altLang="zh-CN" sz="1800" dirty="0" smtClean="0"/>
              <a:t>2017</a:t>
            </a:r>
            <a:r>
              <a:rPr lang="zh-CN" altLang="en-US" sz="1800" dirty="0" smtClean="0"/>
              <a:t>年典型日期的江城共享单车的使用热度）</a:t>
            </a:r>
            <a:endParaRPr lang="en-US" altLang="zh-CN" sz="1800" dirty="0" smtClean="0"/>
          </a:p>
          <a:p>
            <a:pPr lvl="1"/>
            <a:endParaRPr lang="en-US" altLang="zh-CN" dirty="0" smtClean="0"/>
          </a:p>
        </p:txBody>
      </p:sp>
      <p:pic>
        <p:nvPicPr>
          <p:cNvPr id="4" name="图片 3"/>
          <p:cNvPicPr>
            <a:picLocks noChangeAspect="1"/>
          </p:cNvPicPr>
          <p:nvPr/>
        </p:nvPicPr>
        <p:blipFill>
          <a:blip r:embed="rId2"/>
          <a:stretch>
            <a:fillRect/>
          </a:stretch>
        </p:blipFill>
        <p:spPr>
          <a:xfrm>
            <a:off x="363682" y="2396176"/>
            <a:ext cx="11694968" cy="4461824"/>
          </a:xfrm>
          <a:prstGeom prst="rect">
            <a:avLst/>
          </a:prstGeom>
        </p:spPr>
      </p:pic>
    </p:spTree>
    <p:extLst>
      <p:ext uri="{BB962C8B-B14F-4D97-AF65-F5344CB8AC3E}">
        <p14:creationId xmlns:p14="http://schemas.microsoft.com/office/powerpoint/2010/main" val="40002472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t>大数据分析结果的可视化</a:t>
            </a:r>
          </a:p>
        </p:txBody>
      </p:sp>
      <p:sp>
        <p:nvSpPr>
          <p:cNvPr id="3" name="内容占位符 2"/>
          <p:cNvSpPr>
            <a:spLocks noGrp="1"/>
          </p:cNvSpPr>
          <p:nvPr>
            <p:ph idx="1"/>
          </p:nvPr>
        </p:nvSpPr>
        <p:spPr>
          <a:xfrm>
            <a:off x="838200" y="1423274"/>
            <a:ext cx="10515600" cy="4351338"/>
          </a:xfrm>
        </p:spPr>
        <p:txBody>
          <a:bodyPr/>
          <a:lstStyle/>
          <a:p>
            <a:r>
              <a:rPr lang="zh-CN" altLang="en-US" sz="2000" b="1" dirty="0"/>
              <a:t>数据分析的可视化实例</a:t>
            </a:r>
            <a:r>
              <a:rPr lang="en-US" altLang="zh-CN" sz="2000" b="1" dirty="0"/>
              <a:t>-</a:t>
            </a:r>
            <a:r>
              <a:rPr lang="zh-CN" altLang="en-US" sz="2000" b="1" dirty="0"/>
              <a:t>含有时序信息的可视化</a:t>
            </a:r>
            <a:r>
              <a:rPr lang="zh-CN" altLang="en-US" sz="2000" b="1" dirty="0" smtClean="0"/>
              <a:t>（</a:t>
            </a:r>
            <a:r>
              <a:rPr lang="en-US" altLang="zh-CN" sz="2000" b="1" dirty="0" smtClean="0"/>
              <a:t>6</a:t>
            </a:r>
            <a:r>
              <a:rPr lang="zh-CN" altLang="en-US" sz="2000" b="1" dirty="0" smtClean="0"/>
              <a:t>）</a:t>
            </a:r>
            <a:endParaRPr lang="en-US" altLang="zh-CN" sz="2000" b="1" dirty="0"/>
          </a:p>
          <a:p>
            <a:pPr lvl="1"/>
            <a:r>
              <a:rPr lang="zh-CN" altLang="en-US" sz="1800" dirty="0" smtClean="0"/>
              <a:t>时空数据信息的呈现：气象数据（时序性热力图）</a:t>
            </a:r>
            <a:endParaRPr lang="en-US" altLang="zh-CN" sz="1800" dirty="0" smtClean="0"/>
          </a:p>
          <a:p>
            <a:pPr lvl="1"/>
            <a:r>
              <a:rPr lang="zh-CN" altLang="en-US" sz="1800" dirty="0"/>
              <a:t>空间数据的呈现：高层投影映射（视频</a:t>
            </a:r>
            <a:r>
              <a:rPr lang="en-US" altLang="zh-CN" sz="1800" dirty="0" smtClean="0"/>
              <a:t>1</a:t>
            </a:r>
            <a:r>
              <a:rPr lang="zh-CN" altLang="en-US" sz="1800" dirty="0" smtClean="0"/>
              <a:t>：从顶视图开始映射）</a:t>
            </a:r>
            <a:endParaRPr lang="en-US" altLang="zh-CN" sz="1800" dirty="0"/>
          </a:p>
          <a:p>
            <a:pPr lvl="1"/>
            <a:endParaRPr lang="en-US" altLang="zh-CN" dirty="0" smtClean="0"/>
          </a:p>
        </p:txBody>
      </p:sp>
      <p:pic>
        <p:nvPicPr>
          <p:cNvPr id="5" name="Picture 4" descr="sst_land_temp_82_best"/>
          <p:cNvPicPr>
            <a:picLocks noChangeAspect="1" noChangeArrowheads="1" noCrop="1"/>
          </p:cNvPicPr>
          <p:nvPr/>
        </p:nvPicPr>
        <p:blipFill>
          <a:blip r:embed="rId2" cstate="print"/>
          <a:srcRect/>
          <a:stretch>
            <a:fillRect/>
          </a:stretch>
        </p:blipFill>
        <p:spPr bwMode="auto">
          <a:xfrm>
            <a:off x="974274" y="2836718"/>
            <a:ext cx="5360690" cy="4021282"/>
          </a:xfrm>
          <a:prstGeom prst="rect">
            <a:avLst/>
          </a:prstGeom>
          <a:noFill/>
          <a:ln w="9525">
            <a:noFill/>
            <a:miter lim="800000"/>
            <a:headEnd/>
            <a:tailEnd/>
          </a:ln>
        </p:spPr>
      </p:pic>
      <p:pic>
        <p:nvPicPr>
          <p:cNvPr id="6" name="Picture 2" descr="E:\Google Earth.png"/>
          <p:cNvPicPr>
            <a:picLocks noChangeAspect="1" noChangeArrowheads="1"/>
          </p:cNvPicPr>
          <p:nvPr/>
        </p:nvPicPr>
        <p:blipFill>
          <a:blip r:embed="rId3" cstate="print"/>
          <a:srcRect/>
          <a:stretch>
            <a:fillRect/>
          </a:stretch>
        </p:blipFill>
        <p:spPr bwMode="auto">
          <a:xfrm>
            <a:off x="9239117" y="4648531"/>
            <a:ext cx="2880320" cy="2113949"/>
          </a:xfrm>
          <a:prstGeom prst="rect">
            <a:avLst/>
          </a:prstGeom>
          <a:noFill/>
        </p:spPr>
      </p:pic>
      <p:pic>
        <p:nvPicPr>
          <p:cNvPr id="8" name="Picture 4" descr="E:\GoogleEarth3.jpg"/>
          <p:cNvPicPr>
            <a:picLocks noChangeAspect="1" noChangeArrowheads="1"/>
          </p:cNvPicPr>
          <p:nvPr/>
        </p:nvPicPr>
        <p:blipFill>
          <a:blip r:embed="rId4" cstate="print"/>
          <a:srcRect/>
          <a:stretch>
            <a:fillRect/>
          </a:stretch>
        </p:blipFill>
        <p:spPr bwMode="auto">
          <a:xfrm>
            <a:off x="7013502" y="2941607"/>
            <a:ext cx="2854026" cy="1489802"/>
          </a:xfrm>
          <a:prstGeom prst="rect">
            <a:avLst/>
          </a:prstGeom>
          <a:noFill/>
        </p:spPr>
      </p:pic>
    </p:spTree>
    <p:extLst>
      <p:ext uri="{BB962C8B-B14F-4D97-AF65-F5344CB8AC3E}">
        <p14:creationId xmlns:p14="http://schemas.microsoft.com/office/powerpoint/2010/main" val="19500379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t>大数据分析结果的可视化</a:t>
            </a:r>
          </a:p>
        </p:txBody>
      </p:sp>
      <p:sp>
        <p:nvSpPr>
          <p:cNvPr id="3" name="内容占位符 2"/>
          <p:cNvSpPr>
            <a:spLocks noGrp="1"/>
          </p:cNvSpPr>
          <p:nvPr>
            <p:ph idx="1"/>
          </p:nvPr>
        </p:nvSpPr>
        <p:spPr>
          <a:xfrm>
            <a:off x="859971" y="1290280"/>
            <a:ext cx="10902351" cy="4351338"/>
          </a:xfrm>
        </p:spPr>
        <p:txBody>
          <a:bodyPr/>
          <a:lstStyle/>
          <a:p>
            <a:r>
              <a:rPr lang="zh-CN" altLang="en-US" sz="2000" b="1" dirty="0"/>
              <a:t>数据分析的可视化实例</a:t>
            </a:r>
            <a:r>
              <a:rPr lang="en-US" altLang="zh-CN" sz="2000" b="1" dirty="0"/>
              <a:t>-</a:t>
            </a:r>
            <a:r>
              <a:rPr lang="zh-CN" altLang="en-US" sz="2000" b="1" dirty="0" smtClean="0"/>
              <a:t>含有</a:t>
            </a:r>
            <a:r>
              <a:rPr lang="zh-CN" altLang="en-US" sz="2000" b="1" dirty="0"/>
              <a:t>层次化</a:t>
            </a:r>
            <a:r>
              <a:rPr lang="zh-CN" altLang="en-US" sz="2000" b="1" dirty="0" smtClean="0"/>
              <a:t>信息</a:t>
            </a:r>
            <a:r>
              <a:rPr lang="zh-CN" altLang="en-US" sz="2000" b="1" dirty="0"/>
              <a:t>的</a:t>
            </a:r>
            <a:r>
              <a:rPr lang="zh-CN" altLang="en-US" sz="2000" b="1" dirty="0" smtClean="0"/>
              <a:t>可视化</a:t>
            </a:r>
            <a:endParaRPr lang="en-US" altLang="zh-CN" sz="2000" b="1" dirty="0"/>
          </a:p>
          <a:p>
            <a:pPr lvl="1"/>
            <a:r>
              <a:rPr lang="zh-CN" altLang="en-US" sz="1800" dirty="0" smtClean="0"/>
              <a:t>空间数据</a:t>
            </a:r>
            <a:r>
              <a:rPr lang="zh-CN" altLang="en-US" sz="1800" dirty="0"/>
              <a:t>的呈现：高层投影映射（</a:t>
            </a:r>
            <a:r>
              <a:rPr lang="zh-CN" altLang="en-US" sz="1800" dirty="0" smtClean="0"/>
              <a:t>视频</a:t>
            </a:r>
            <a:r>
              <a:rPr lang="en-US" altLang="zh-CN" sz="1800" dirty="0" smtClean="0"/>
              <a:t>2</a:t>
            </a:r>
            <a:r>
              <a:rPr lang="zh-CN" altLang="en-US" sz="1800" dirty="0" smtClean="0"/>
              <a:t>：年会的数字化指挥，视频</a:t>
            </a:r>
            <a:r>
              <a:rPr lang="en-US" altLang="zh-CN" sz="1800" dirty="0" smtClean="0"/>
              <a:t>3</a:t>
            </a:r>
            <a:r>
              <a:rPr lang="zh-CN" altLang="en-US" sz="1800" dirty="0" smtClean="0"/>
              <a:t>：可视化与现代舞台效果呈现）</a:t>
            </a:r>
            <a:endParaRPr lang="en-US" altLang="zh-CN" sz="1800" dirty="0"/>
          </a:p>
          <a:p>
            <a:pPr lvl="1"/>
            <a:endParaRPr lang="en-US" altLang="zh-CN" dirty="0" smtClean="0"/>
          </a:p>
        </p:txBody>
      </p:sp>
      <p:pic>
        <p:nvPicPr>
          <p:cNvPr id="4" name="图片 3"/>
          <p:cNvPicPr>
            <a:picLocks noChangeAspect="1"/>
          </p:cNvPicPr>
          <p:nvPr/>
        </p:nvPicPr>
        <p:blipFill>
          <a:blip r:embed="rId2"/>
          <a:stretch>
            <a:fillRect/>
          </a:stretch>
        </p:blipFill>
        <p:spPr>
          <a:xfrm>
            <a:off x="1610590" y="2544801"/>
            <a:ext cx="7999799" cy="4313199"/>
          </a:xfrm>
          <a:prstGeom prst="rect">
            <a:avLst/>
          </a:prstGeom>
        </p:spPr>
      </p:pic>
    </p:spTree>
    <p:extLst>
      <p:ext uri="{BB962C8B-B14F-4D97-AF65-F5344CB8AC3E}">
        <p14:creationId xmlns:p14="http://schemas.microsoft.com/office/powerpoint/2010/main" val="36458690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t>大数据分析结果的可视化</a:t>
            </a:r>
          </a:p>
        </p:txBody>
      </p:sp>
      <p:sp>
        <p:nvSpPr>
          <p:cNvPr id="3" name="内容占位符 2"/>
          <p:cNvSpPr>
            <a:spLocks noGrp="1"/>
          </p:cNvSpPr>
          <p:nvPr>
            <p:ph idx="1"/>
          </p:nvPr>
        </p:nvSpPr>
        <p:spPr>
          <a:xfrm>
            <a:off x="859971" y="1290280"/>
            <a:ext cx="10902351" cy="4351338"/>
          </a:xfrm>
        </p:spPr>
        <p:txBody>
          <a:bodyPr/>
          <a:lstStyle/>
          <a:p>
            <a:r>
              <a:rPr lang="zh-CN" altLang="en-US" sz="2200" b="1" dirty="0" smtClean="0"/>
              <a:t>最简洁直观的展示</a:t>
            </a:r>
            <a:endParaRPr lang="en-US" altLang="zh-CN" sz="2200" b="1" dirty="0"/>
          </a:p>
          <a:p>
            <a:pPr lvl="1"/>
            <a:endParaRPr lang="en-US" altLang="zh-CN" dirty="0" smtClean="0"/>
          </a:p>
        </p:txBody>
      </p:sp>
      <p:pic>
        <p:nvPicPr>
          <p:cNvPr id="6" name="图片 5"/>
          <p:cNvPicPr>
            <a:picLocks noChangeAspect="1"/>
          </p:cNvPicPr>
          <p:nvPr/>
        </p:nvPicPr>
        <p:blipFill>
          <a:blip r:embed="rId2"/>
          <a:stretch>
            <a:fillRect/>
          </a:stretch>
        </p:blipFill>
        <p:spPr>
          <a:xfrm>
            <a:off x="733529" y="2423000"/>
            <a:ext cx="10499896" cy="3892547"/>
          </a:xfrm>
          <a:prstGeom prst="rect">
            <a:avLst/>
          </a:prstGeom>
        </p:spPr>
      </p:pic>
    </p:spTree>
    <p:extLst>
      <p:ext uri="{BB962C8B-B14F-4D97-AF65-F5344CB8AC3E}">
        <p14:creationId xmlns:p14="http://schemas.microsoft.com/office/powerpoint/2010/main" val="12410694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t>大数据分析结果的可视化</a:t>
            </a:r>
          </a:p>
        </p:txBody>
      </p:sp>
      <p:sp>
        <p:nvSpPr>
          <p:cNvPr id="3" name="内容占位符 2"/>
          <p:cNvSpPr>
            <a:spLocks noGrp="1"/>
          </p:cNvSpPr>
          <p:nvPr>
            <p:ph idx="1"/>
          </p:nvPr>
        </p:nvSpPr>
        <p:spPr>
          <a:xfrm>
            <a:off x="859971" y="1290280"/>
            <a:ext cx="10902351" cy="4351338"/>
          </a:xfrm>
        </p:spPr>
        <p:txBody>
          <a:bodyPr/>
          <a:lstStyle/>
          <a:p>
            <a:r>
              <a:rPr lang="zh-CN" altLang="en-US" sz="2200" b="1" dirty="0" smtClean="0"/>
              <a:t>最简洁直观的</a:t>
            </a:r>
            <a:r>
              <a:rPr lang="zh-CN" altLang="en-US" sz="2200" b="1" dirty="0"/>
              <a:t>展示“当代年轻人独居调查数据”</a:t>
            </a:r>
            <a:endParaRPr lang="en-US" altLang="zh-CN" sz="2200" b="1" dirty="0"/>
          </a:p>
          <a:p>
            <a:pPr lvl="1"/>
            <a:endParaRPr lang="en-US" altLang="zh-CN" dirty="0" smtClean="0"/>
          </a:p>
        </p:txBody>
      </p:sp>
      <p:pic>
        <p:nvPicPr>
          <p:cNvPr id="4" name="图片 3"/>
          <p:cNvPicPr>
            <a:picLocks noChangeAspect="1"/>
          </p:cNvPicPr>
          <p:nvPr/>
        </p:nvPicPr>
        <p:blipFill>
          <a:blip r:embed="rId2"/>
          <a:stretch>
            <a:fillRect/>
          </a:stretch>
        </p:blipFill>
        <p:spPr>
          <a:xfrm>
            <a:off x="250371" y="1792514"/>
            <a:ext cx="2879399" cy="4862702"/>
          </a:xfrm>
          <a:prstGeom prst="rect">
            <a:avLst/>
          </a:prstGeom>
        </p:spPr>
      </p:pic>
      <p:pic>
        <p:nvPicPr>
          <p:cNvPr id="5" name="图片 4"/>
          <p:cNvPicPr>
            <a:picLocks noChangeAspect="1"/>
          </p:cNvPicPr>
          <p:nvPr/>
        </p:nvPicPr>
        <p:blipFill>
          <a:blip r:embed="rId3"/>
          <a:stretch>
            <a:fillRect/>
          </a:stretch>
        </p:blipFill>
        <p:spPr>
          <a:xfrm>
            <a:off x="3301296" y="2050142"/>
            <a:ext cx="3969919" cy="4347445"/>
          </a:xfrm>
          <a:prstGeom prst="rect">
            <a:avLst/>
          </a:prstGeom>
        </p:spPr>
      </p:pic>
      <p:pic>
        <p:nvPicPr>
          <p:cNvPr id="7" name="图片 6"/>
          <p:cNvPicPr>
            <a:picLocks noChangeAspect="1"/>
          </p:cNvPicPr>
          <p:nvPr/>
        </p:nvPicPr>
        <p:blipFill>
          <a:blip r:embed="rId4"/>
          <a:stretch>
            <a:fillRect/>
          </a:stretch>
        </p:blipFill>
        <p:spPr>
          <a:xfrm>
            <a:off x="7499010" y="2045851"/>
            <a:ext cx="4263312" cy="4351736"/>
          </a:xfrm>
          <a:prstGeom prst="rect">
            <a:avLst/>
          </a:prstGeom>
        </p:spPr>
      </p:pic>
    </p:spTree>
    <p:extLst>
      <p:ext uri="{BB962C8B-B14F-4D97-AF65-F5344CB8AC3E}">
        <p14:creationId xmlns:p14="http://schemas.microsoft.com/office/powerpoint/2010/main" val="7447874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7237" y="364343"/>
            <a:ext cx="3522652" cy="3522652"/>
            <a:chOff x="2805109" y="1930399"/>
            <a:chExt cx="3522652" cy="3522652"/>
          </a:xfrm>
        </p:grpSpPr>
        <p:sp>
          <p:nvSpPr>
            <p:cNvPr id="4" name="饼形 3"/>
            <p:cNvSpPr/>
            <p:nvPr/>
          </p:nvSpPr>
          <p:spPr>
            <a:xfrm rot="10800000">
              <a:off x="2805109" y="1930399"/>
              <a:ext cx="3522652" cy="3522652"/>
            </a:xfrm>
            <a:prstGeom prst="pie">
              <a:avLst>
                <a:gd name="adj1" fmla="val 2685580"/>
                <a:gd name="adj2" fmla="val 5412860"/>
              </a:avLst>
            </a:prstGeom>
            <a:solidFill>
              <a:srgbClr val="FF82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5" name="饼形 4"/>
            <p:cNvSpPr/>
            <p:nvPr/>
          </p:nvSpPr>
          <p:spPr>
            <a:xfrm rot="10800000">
              <a:off x="3181339" y="2298700"/>
              <a:ext cx="2770185" cy="2770185"/>
            </a:xfrm>
            <a:prstGeom prst="pie">
              <a:avLst>
                <a:gd name="adj1" fmla="val 2668053"/>
                <a:gd name="adj2" fmla="val 5410622"/>
              </a:avLst>
            </a:prstGeom>
            <a:solidFill>
              <a:srgbClr val="FF9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6" name="饼形 5"/>
            <p:cNvSpPr/>
            <p:nvPr/>
          </p:nvSpPr>
          <p:spPr>
            <a:xfrm rot="10800000">
              <a:off x="3432168" y="2549526"/>
              <a:ext cx="2259012" cy="2259012"/>
            </a:xfrm>
            <a:prstGeom prst="pie">
              <a:avLst>
                <a:gd name="adj1" fmla="val 2668053"/>
                <a:gd name="adj2" fmla="val 5428353"/>
              </a:avLst>
            </a:prstGeom>
            <a:solidFill>
              <a:srgbClr val="FFA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7" name="饼形 6"/>
            <p:cNvSpPr/>
            <p:nvPr/>
          </p:nvSpPr>
          <p:spPr>
            <a:xfrm rot="10800000">
              <a:off x="3675058" y="2786058"/>
              <a:ext cx="1770063" cy="1770063"/>
            </a:xfrm>
            <a:prstGeom prst="pie">
              <a:avLst>
                <a:gd name="adj1" fmla="val 2668053"/>
                <a:gd name="adj2" fmla="val 5446848"/>
              </a:avLst>
            </a:prstGeom>
            <a:solidFill>
              <a:srgbClr val="F6B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8" name="饼形 7"/>
            <p:cNvSpPr/>
            <p:nvPr/>
          </p:nvSpPr>
          <p:spPr>
            <a:xfrm rot="10800000">
              <a:off x="3832228" y="2952747"/>
              <a:ext cx="1458916" cy="1458916"/>
            </a:xfrm>
            <a:prstGeom prst="pie">
              <a:avLst>
                <a:gd name="adj1" fmla="val 2694295"/>
                <a:gd name="adj2" fmla="val 5447314"/>
              </a:avLst>
            </a:prstGeom>
            <a:solidFill>
              <a:srgbClr val="FFC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grpSp>
        <p:nvGrpSpPr>
          <p:cNvPr id="9" name="组合 8"/>
          <p:cNvGrpSpPr/>
          <p:nvPr/>
        </p:nvGrpSpPr>
        <p:grpSpPr>
          <a:xfrm>
            <a:off x="310601" y="935847"/>
            <a:ext cx="3522652" cy="3522652"/>
            <a:chOff x="4786314" y="1928802"/>
            <a:chExt cx="3522652" cy="3522652"/>
          </a:xfrm>
        </p:grpSpPr>
        <p:sp>
          <p:nvSpPr>
            <p:cNvPr id="10" name="饼形 9"/>
            <p:cNvSpPr/>
            <p:nvPr/>
          </p:nvSpPr>
          <p:spPr>
            <a:xfrm rot="10800000" flipH="1">
              <a:off x="4786314" y="1928802"/>
              <a:ext cx="3522652" cy="3522652"/>
            </a:xfrm>
            <a:prstGeom prst="pie">
              <a:avLst>
                <a:gd name="adj1" fmla="val 2685580"/>
                <a:gd name="adj2" fmla="val 54128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2" name="饼形 11"/>
            <p:cNvSpPr/>
            <p:nvPr/>
          </p:nvSpPr>
          <p:spPr>
            <a:xfrm rot="10800000" flipH="1">
              <a:off x="5162551" y="2297103"/>
              <a:ext cx="2770185" cy="2770185"/>
            </a:xfrm>
            <a:prstGeom prst="pie">
              <a:avLst>
                <a:gd name="adj1" fmla="val 2668053"/>
                <a:gd name="adj2" fmla="val 5410622"/>
              </a:avLst>
            </a:prstGeom>
            <a:solidFill>
              <a:srgbClr val="8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3" name="饼形 12"/>
            <p:cNvSpPr/>
            <p:nvPr/>
          </p:nvSpPr>
          <p:spPr>
            <a:xfrm rot="10800000" flipH="1">
              <a:off x="5422895" y="2547929"/>
              <a:ext cx="2259012" cy="2259012"/>
            </a:xfrm>
            <a:prstGeom prst="pie">
              <a:avLst>
                <a:gd name="adj1" fmla="val 2668053"/>
                <a:gd name="adj2" fmla="val 5428353"/>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4" name="饼形 13"/>
            <p:cNvSpPr/>
            <p:nvPr/>
          </p:nvSpPr>
          <p:spPr>
            <a:xfrm rot="10800000" flipH="1">
              <a:off x="5668954" y="2784461"/>
              <a:ext cx="1770063" cy="1770063"/>
            </a:xfrm>
            <a:prstGeom prst="pie">
              <a:avLst>
                <a:gd name="adj1" fmla="val 2668053"/>
                <a:gd name="adj2" fmla="val 5446848"/>
              </a:avLst>
            </a:prstGeom>
            <a:solidFill>
              <a:srgbClr val="F63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5" name="饼形 14"/>
            <p:cNvSpPr/>
            <p:nvPr/>
          </p:nvSpPr>
          <p:spPr>
            <a:xfrm rot="10800000" flipH="1">
              <a:off x="5822931" y="2951150"/>
              <a:ext cx="1458916" cy="1458916"/>
            </a:xfrm>
            <a:prstGeom prst="pie">
              <a:avLst>
                <a:gd name="adj1" fmla="val 2694295"/>
                <a:gd name="adj2" fmla="val 5447314"/>
              </a:avLst>
            </a:prstGeom>
            <a:solidFill>
              <a:srgbClr val="FE6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grpSp>
        <p:nvGrpSpPr>
          <p:cNvPr id="16" name="组合 15"/>
          <p:cNvGrpSpPr/>
          <p:nvPr/>
        </p:nvGrpSpPr>
        <p:grpSpPr>
          <a:xfrm>
            <a:off x="148675" y="1293037"/>
            <a:ext cx="3522652" cy="3522652"/>
            <a:chOff x="1549414" y="1928802"/>
            <a:chExt cx="3522652" cy="3522652"/>
          </a:xfrm>
        </p:grpSpPr>
        <p:sp>
          <p:nvSpPr>
            <p:cNvPr id="17" name="饼形 16"/>
            <p:cNvSpPr/>
            <p:nvPr/>
          </p:nvSpPr>
          <p:spPr>
            <a:xfrm rot="10800000" flipV="1">
              <a:off x="1549414" y="1928802"/>
              <a:ext cx="3522652" cy="3522652"/>
            </a:xfrm>
            <a:prstGeom prst="pie">
              <a:avLst>
                <a:gd name="adj1" fmla="val 2685580"/>
                <a:gd name="adj2" fmla="val 5412860"/>
              </a:avLst>
            </a:prstGeom>
            <a:solidFill>
              <a:srgbClr val="017C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8" name="饼形 17"/>
            <p:cNvSpPr/>
            <p:nvPr/>
          </p:nvSpPr>
          <p:spPr>
            <a:xfrm rot="10800000" flipV="1">
              <a:off x="1925644" y="2312968"/>
              <a:ext cx="2770185" cy="2770185"/>
            </a:xfrm>
            <a:prstGeom prst="pie">
              <a:avLst>
                <a:gd name="adj1" fmla="val 2668053"/>
                <a:gd name="adj2" fmla="val 5410622"/>
              </a:avLst>
            </a:prstGeom>
            <a:solidFill>
              <a:srgbClr val="009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9" name="饼形 18"/>
            <p:cNvSpPr/>
            <p:nvPr/>
          </p:nvSpPr>
          <p:spPr>
            <a:xfrm rot="10800000" flipV="1">
              <a:off x="2176473" y="2573315"/>
              <a:ext cx="2259012" cy="2259012"/>
            </a:xfrm>
            <a:prstGeom prst="pie">
              <a:avLst>
                <a:gd name="adj1" fmla="val 2668053"/>
                <a:gd name="adj2" fmla="val 5428353"/>
              </a:avLst>
            </a:prstGeom>
            <a:solidFill>
              <a:srgbClr val="0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0" name="饼形 19"/>
            <p:cNvSpPr/>
            <p:nvPr/>
          </p:nvSpPr>
          <p:spPr>
            <a:xfrm rot="10800000" flipV="1">
              <a:off x="2419363" y="2825732"/>
              <a:ext cx="1770063" cy="1770063"/>
            </a:xfrm>
            <a:prstGeom prst="pie">
              <a:avLst>
                <a:gd name="adj1" fmla="val 2668053"/>
                <a:gd name="adj2" fmla="val 5446848"/>
              </a:avLst>
            </a:prstGeom>
            <a:solidFill>
              <a:srgbClr val="71F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1" name="饼形 20"/>
            <p:cNvSpPr/>
            <p:nvPr/>
          </p:nvSpPr>
          <p:spPr>
            <a:xfrm rot="10800000" flipV="1">
              <a:off x="2576533" y="2970190"/>
              <a:ext cx="1458916" cy="1458916"/>
            </a:xfrm>
            <a:prstGeom prst="pie">
              <a:avLst>
                <a:gd name="adj1" fmla="val 2694295"/>
                <a:gd name="adj2" fmla="val 5447314"/>
              </a:avLst>
            </a:prstGeom>
            <a:solidFill>
              <a:srgbClr val="A7F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grpSp>
        <p:nvGrpSpPr>
          <p:cNvPr id="22" name="组合 21"/>
          <p:cNvGrpSpPr/>
          <p:nvPr/>
        </p:nvGrpSpPr>
        <p:grpSpPr>
          <a:xfrm>
            <a:off x="305839" y="935847"/>
            <a:ext cx="3522652" cy="3522652"/>
            <a:chOff x="4643438" y="1928802"/>
            <a:chExt cx="3522652" cy="3522652"/>
          </a:xfrm>
        </p:grpSpPr>
        <p:sp>
          <p:nvSpPr>
            <p:cNvPr id="23" name="饼形 22"/>
            <p:cNvSpPr/>
            <p:nvPr/>
          </p:nvSpPr>
          <p:spPr>
            <a:xfrm rot="10800000" flipH="1" flipV="1">
              <a:off x="4643438" y="1928802"/>
              <a:ext cx="3522652" cy="3522652"/>
            </a:xfrm>
            <a:prstGeom prst="pie">
              <a:avLst>
                <a:gd name="adj1" fmla="val 2685580"/>
                <a:gd name="adj2" fmla="val 54128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4" name="饼形 23"/>
            <p:cNvSpPr/>
            <p:nvPr/>
          </p:nvSpPr>
          <p:spPr>
            <a:xfrm rot="10800000" flipH="1" flipV="1">
              <a:off x="5019675" y="2312968"/>
              <a:ext cx="2770185" cy="2770185"/>
            </a:xfrm>
            <a:prstGeom prst="pie">
              <a:avLst>
                <a:gd name="adj1" fmla="val 2668053"/>
                <a:gd name="adj2" fmla="val 5410607"/>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5" name="饼形 24"/>
            <p:cNvSpPr/>
            <p:nvPr/>
          </p:nvSpPr>
          <p:spPr>
            <a:xfrm rot="10800000" flipH="1" flipV="1">
              <a:off x="5280019" y="2573315"/>
              <a:ext cx="2259012" cy="2259012"/>
            </a:xfrm>
            <a:prstGeom prst="pie">
              <a:avLst>
                <a:gd name="adj1" fmla="val 2668053"/>
                <a:gd name="adj2" fmla="val 5428353"/>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6" name="饼形 25"/>
            <p:cNvSpPr/>
            <p:nvPr/>
          </p:nvSpPr>
          <p:spPr>
            <a:xfrm rot="10800000" flipH="1" flipV="1">
              <a:off x="5526078" y="2825732"/>
              <a:ext cx="1770063" cy="1770063"/>
            </a:xfrm>
            <a:prstGeom prst="pie">
              <a:avLst>
                <a:gd name="adj1" fmla="val 2668053"/>
                <a:gd name="adj2" fmla="val 5446848"/>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7" name="饼形 26"/>
            <p:cNvSpPr/>
            <p:nvPr/>
          </p:nvSpPr>
          <p:spPr>
            <a:xfrm rot="10800000" flipH="1" flipV="1">
              <a:off x="5680055" y="2970190"/>
              <a:ext cx="1458916" cy="1458916"/>
            </a:xfrm>
            <a:prstGeom prst="pie">
              <a:avLst>
                <a:gd name="adj1" fmla="val 2694295"/>
                <a:gd name="adj2" fmla="val 5447314"/>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grpSp>
        <p:nvGrpSpPr>
          <p:cNvPr id="28" name="组合 27"/>
          <p:cNvGrpSpPr/>
          <p:nvPr/>
        </p:nvGrpSpPr>
        <p:grpSpPr>
          <a:xfrm rot="16200000">
            <a:off x="301923" y="936694"/>
            <a:ext cx="3522652" cy="3522652"/>
            <a:chOff x="4643438" y="1928802"/>
            <a:chExt cx="3522652" cy="3522652"/>
          </a:xfrm>
        </p:grpSpPr>
        <p:sp>
          <p:nvSpPr>
            <p:cNvPr id="29" name="饼形 28"/>
            <p:cNvSpPr/>
            <p:nvPr/>
          </p:nvSpPr>
          <p:spPr>
            <a:xfrm rot="10800000" flipH="1" flipV="1">
              <a:off x="4643438" y="1928802"/>
              <a:ext cx="3522652" cy="3522652"/>
            </a:xfrm>
            <a:prstGeom prst="pie">
              <a:avLst>
                <a:gd name="adj1" fmla="val 2685580"/>
                <a:gd name="adj2" fmla="val 54128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0" name="饼形 29"/>
            <p:cNvSpPr/>
            <p:nvPr/>
          </p:nvSpPr>
          <p:spPr>
            <a:xfrm rot="10800000" flipH="1" flipV="1">
              <a:off x="5019675" y="2312968"/>
              <a:ext cx="2770185" cy="2770185"/>
            </a:xfrm>
            <a:prstGeom prst="pie">
              <a:avLst>
                <a:gd name="adj1" fmla="val 2668053"/>
                <a:gd name="adj2" fmla="val 5410607"/>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1" name="饼形 30"/>
            <p:cNvSpPr/>
            <p:nvPr/>
          </p:nvSpPr>
          <p:spPr>
            <a:xfrm rot="10800000" flipH="1" flipV="1">
              <a:off x="5280019" y="2573315"/>
              <a:ext cx="2259012" cy="2259012"/>
            </a:xfrm>
            <a:prstGeom prst="pie">
              <a:avLst>
                <a:gd name="adj1" fmla="val 2668053"/>
                <a:gd name="adj2" fmla="val 5428353"/>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2" name="饼形 31"/>
            <p:cNvSpPr/>
            <p:nvPr/>
          </p:nvSpPr>
          <p:spPr>
            <a:xfrm rot="10800000" flipH="1" flipV="1">
              <a:off x="5526078" y="2825732"/>
              <a:ext cx="1770063" cy="1770063"/>
            </a:xfrm>
            <a:prstGeom prst="pie">
              <a:avLst>
                <a:gd name="adj1" fmla="val 2668053"/>
                <a:gd name="adj2" fmla="val 5446848"/>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3" name="饼形 32"/>
            <p:cNvSpPr/>
            <p:nvPr/>
          </p:nvSpPr>
          <p:spPr>
            <a:xfrm rot="10800000" flipH="1" flipV="1">
              <a:off x="5680055" y="2970190"/>
              <a:ext cx="1458916" cy="1458916"/>
            </a:xfrm>
            <a:prstGeom prst="pie">
              <a:avLst>
                <a:gd name="adj1" fmla="val 2694295"/>
                <a:gd name="adj2" fmla="val 5447314"/>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grpSp>
        <p:nvGrpSpPr>
          <p:cNvPr id="34" name="组合 33"/>
          <p:cNvGrpSpPr/>
          <p:nvPr/>
        </p:nvGrpSpPr>
        <p:grpSpPr>
          <a:xfrm>
            <a:off x="307426" y="935847"/>
            <a:ext cx="3522652" cy="3522652"/>
            <a:chOff x="1714480" y="1928802"/>
            <a:chExt cx="3522652" cy="3522652"/>
          </a:xfrm>
        </p:grpSpPr>
        <p:sp>
          <p:nvSpPr>
            <p:cNvPr id="35" name="饼形 34"/>
            <p:cNvSpPr/>
            <p:nvPr/>
          </p:nvSpPr>
          <p:spPr>
            <a:xfrm rot="5400000">
              <a:off x="1714480" y="1928802"/>
              <a:ext cx="3522652" cy="3522652"/>
            </a:xfrm>
            <a:prstGeom prst="pie">
              <a:avLst>
                <a:gd name="adj1" fmla="val 2685580"/>
                <a:gd name="adj2" fmla="val 54128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6" name="饼形 35"/>
            <p:cNvSpPr/>
            <p:nvPr/>
          </p:nvSpPr>
          <p:spPr>
            <a:xfrm rot="5400000">
              <a:off x="2082781" y="2305039"/>
              <a:ext cx="2770185" cy="2770185"/>
            </a:xfrm>
            <a:prstGeom prst="pie">
              <a:avLst>
                <a:gd name="adj1" fmla="val 2668053"/>
                <a:gd name="adj2" fmla="val 5410607"/>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7" name="饼形 36"/>
            <p:cNvSpPr/>
            <p:nvPr/>
          </p:nvSpPr>
          <p:spPr>
            <a:xfrm rot="5400000">
              <a:off x="2333607" y="2565383"/>
              <a:ext cx="2259012" cy="2259012"/>
            </a:xfrm>
            <a:prstGeom prst="pie">
              <a:avLst>
                <a:gd name="adj1" fmla="val 2668053"/>
                <a:gd name="adj2" fmla="val 5428353"/>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8" name="饼形 37"/>
            <p:cNvSpPr/>
            <p:nvPr/>
          </p:nvSpPr>
          <p:spPr>
            <a:xfrm rot="5400000">
              <a:off x="2570139" y="2811442"/>
              <a:ext cx="1770063" cy="1770063"/>
            </a:xfrm>
            <a:prstGeom prst="pie">
              <a:avLst>
                <a:gd name="adj1" fmla="val 2668053"/>
                <a:gd name="adj2" fmla="val 5446848"/>
              </a:avLst>
            </a:prstGeom>
            <a:solidFill>
              <a:srgbClr val="D000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9" name="饼形 38"/>
            <p:cNvSpPr/>
            <p:nvPr/>
          </p:nvSpPr>
          <p:spPr>
            <a:xfrm rot="5400000">
              <a:off x="2736828" y="2965419"/>
              <a:ext cx="1458916" cy="1458916"/>
            </a:xfrm>
            <a:prstGeom prst="pie">
              <a:avLst>
                <a:gd name="adj1" fmla="val 2694295"/>
                <a:gd name="adj2" fmla="val 5447314"/>
              </a:avLst>
            </a:prstGeom>
            <a:solidFill>
              <a:srgbClr val="FF5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grpSp>
        <p:nvGrpSpPr>
          <p:cNvPr id="40" name="组合 39"/>
          <p:cNvGrpSpPr/>
          <p:nvPr/>
        </p:nvGrpSpPr>
        <p:grpSpPr>
          <a:xfrm>
            <a:off x="648741" y="1078723"/>
            <a:ext cx="3522652" cy="3522652"/>
            <a:chOff x="2798748" y="1928802"/>
            <a:chExt cx="3522652" cy="3522652"/>
          </a:xfrm>
        </p:grpSpPr>
        <p:sp>
          <p:nvSpPr>
            <p:cNvPr id="41" name="饼形 40"/>
            <p:cNvSpPr/>
            <p:nvPr/>
          </p:nvSpPr>
          <p:spPr>
            <a:xfrm rot="16200000" flipH="1">
              <a:off x="2798748" y="1928802"/>
              <a:ext cx="3522652" cy="3522652"/>
            </a:xfrm>
            <a:prstGeom prst="pie">
              <a:avLst>
                <a:gd name="adj1" fmla="val 2685580"/>
                <a:gd name="adj2" fmla="val 54128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2" name="饼形 41"/>
            <p:cNvSpPr/>
            <p:nvPr/>
          </p:nvSpPr>
          <p:spPr>
            <a:xfrm rot="16200000" flipH="1">
              <a:off x="3182914" y="2305039"/>
              <a:ext cx="2770185" cy="2770185"/>
            </a:xfrm>
            <a:prstGeom prst="pie">
              <a:avLst>
                <a:gd name="adj1" fmla="val 2668053"/>
                <a:gd name="adj2" fmla="val 541060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3" name="饼形 42"/>
            <p:cNvSpPr/>
            <p:nvPr/>
          </p:nvSpPr>
          <p:spPr>
            <a:xfrm rot="16200000" flipH="1">
              <a:off x="3443261" y="2565383"/>
              <a:ext cx="2259012" cy="2259012"/>
            </a:xfrm>
            <a:prstGeom prst="pie">
              <a:avLst>
                <a:gd name="adj1" fmla="val 2668053"/>
                <a:gd name="adj2" fmla="val 5428353"/>
              </a:avLst>
            </a:prstGeom>
            <a:solidFill>
              <a:srgbClr val="F4E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4" name="饼形 43"/>
            <p:cNvSpPr/>
            <p:nvPr/>
          </p:nvSpPr>
          <p:spPr>
            <a:xfrm rot="16200000" flipH="1">
              <a:off x="3695678" y="2811442"/>
              <a:ext cx="1770063" cy="1770063"/>
            </a:xfrm>
            <a:prstGeom prst="pie">
              <a:avLst>
                <a:gd name="adj1" fmla="val 2668053"/>
                <a:gd name="adj2" fmla="val 5446848"/>
              </a:avLst>
            </a:prstGeom>
            <a:solidFill>
              <a:srgbClr val="BCFE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5" name="饼形 44"/>
            <p:cNvSpPr/>
            <p:nvPr/>
          </p:nvSpPr>
          <p:spPr>
            <a:xfrm rot="16200000" flipH="1">
              <a:off x="3840136" y="2965419"/>
              <a:ext cx="1458916" cy="1458916"/>
            </a:xfrm>
            <a:prstGeom prst="pie">
              <a:avLst>
                <a:gd name="adj1" fmla="val 2666872"/>
                <a:gd name="adj2" fmla="val 5447314"/>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grpSp>
        <p:nvGrpSpPr>
          <p:cNvPr id="46" name="组合 45"/>
          <p:cNvGrpSpPr/>
          <p:nvPr/>
        </p:nvGrpSpPr>
        <p:grpSpPr>
          <a:xfrm>
            <a:off x="305839" y="927945"/>
            <a:ext cx="3522652" cy="3522652"/>
            <a:chOff x="1357290" y="1285860"/>
            <a:chExt cx="3522652" cy="3522652"/>
          </a:xfrm>
        </p:grpSpPr>
        <p:sp>
          <p:nvSpPr>
            <p:cNvPr id="47" name="饼形 46"/>
            <p:cNvSpPr/>
            <p:nvPr/>
          </p:nvSpPr>
          <p:spPr>
            <a:xfrm rot="16200000" flipV="1">
              <a:off x="1357290" y="1285860"/>
              <a:ext cx="3522652" cy="3522652"/>
            </a:xfrm>
            <a:prstGeom prst="pie">
              <a:avLst>
                <a:gd name="adj1" fmla="val 2685580"/>
                <a:gd name="adj2" fmla="val 54128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8" name="饼形 47"/>
            <p:cNvSpPr/>
            <p:nvPr/>
          </p:nvSpPr>
          <p:spPr>
            <a:xfrm rot="16200000" flipV="1">
              <a:off x="1725591" y="1662090"/>
              <a:ext cx="2770185" cy="2770185"/>
            </a:xfrm>
            <a:prstGeom prst="pie">
              <a:avLst>
                <a:gd name="adj1" fmla="val 2668053"/>
                <a:gd name="adj2" fmla="val 5410607"/>
              </a:avLst>
            </a:prstGeom>
            <a:solidFill>
              <a:srgbClr val="8FCF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9" name="饼形 48"/>
            <p:cNvSpPr/>
            <p:nvPr/>
          </p:nvSpPr>
          <p:spPr>
            <a:xfrm rot="16200000" flipV="1">
              <a:off x="1976417" y="1912919"/>
              <a:ext cx="2259012" cy="2259012"/>
            </a:xfrm>
            <a:prstGeom prst="pie">
              <a:avLst>
                <a:gd name="adj1" fmla="val 2668053"/>
                <a:gd name="adj2" fmla="val 5428353"/>
              </a:avLst>
            </a:prstGeom>
            <a:solidFill>
              <a:srgbClr val="BCFE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50" name="饼形 49"/>
            <p:cNvSpPr/>
            <p:nvPr/>
          </p:nvSpPr>
          <p:spPr>
            <a:xfrm rot="16200000" flipV="1">
              <a:off x="2212949" y="2155809"/>
              <a:ext cx="1770063" cy="1770063"/>
            </a:xfrm>
            <a:prstGeom prst="pie">
              <a:avLst>
                <a:gd name="adj1" fmla="val 2668053"/>
                <a:gd name="adj2" fmla="val 5446848"/>
              </a:avLst>
            </a:prstGeom>
            <a:solidFill>
              <a:srgbClr val="E1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51" name="饼形 50"/>
            <p:cNvSpPr/>
            <p:nvPr/>
          </p:nvSpPr>
          <p:spPr>
            <a:xfrm rot="16200000" flipV="1">
              <a:off x="2379638" y="2312979"/>
              <a:ext cx="1458916" cy="1458916"/>
            </a:xfrm>
            <a:prstGeom prst="pie">
              <a:avLst>
                <a:gd name="adj1" fmla="val 2694295"/>
                <a:gd name="adj2" fmla="val 5447314"/>
              </a:avLst>
            </a:prstGeom>
            <a:solidFill>
              <a:srgbClr val="ECFF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
        <p:nvSpPr>
          <p:cNvPr id="52" name="TextBox 50"/>
          <p:cNvSpPr txBox="1"/>
          <p:nvPr/>
        </p:nvSpPr>
        <p:spPr>
          <a:xfrm>
            <a:off x="6005938" y="3369775"/>
            <a:ext cx="2731838"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5400" b="1" dirty="0" smtClean="0">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cs typeface="Microsoft YaHei" charset="-122"/>
              </a:rPr>
              <a:t>Thanks</a:t>
            </a:r>
            <a:r>
              <a:rPr kumimoji="1" lang="zh-TW" altLang="en-US" sz="5400" b="1" dirty="0" smtClean="0">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cs typeface="Microsoft YaHei" charset="-122"/>
              </a:rPr>
              <a:t>！</a:t>
            </a:r>
            <a:endParaRPr kumimoji="1" lang="zh-TW" altLang="en-US" sz="5400" b="1" dirty="0">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cs typeface="Microsoft YaHei" charset="-122"/>
            </a:endParaRPr>
          </a:p>
        </p:txBody>
      </p:sp>
    </p:spTree>
    <p:extLst>
      <p:ext uri="{BB962C8B-B14F-4D97-AF65-F5344CB8AC3E}">
        <p14:creationId xmlns:p14="http://schemas.microsoft.com/office/powerpoint/2010/main" val="1738366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a:t>信息可视化、人机交互、可视分析的基本概念 </a:t>
            </a:r>
          </a:p>
        </p:txBody>
      </p:sp>
      <p:sp>
        <p:nvSpPr>
          <p:cNvPr id="3" name="内容占位符 2"/>
          <p:cNvSpPr>
            <a:spLocks noGrp="1"/>
          </p:cNvSpPr>
          <p:nvPr>
            <p:ph idx="1"/>
          </p:nvPr>
        </p:nvSpPr>
        <p:spPr>
          <a:xfrm>
            <a:off x="563961" y="1290280"/>
            <a:ext cx="11185353" cy="5379034"/>
          </a:xfrm>
        </p:spPr>
        <p:txBody>
          <a:bodyPr>
            <a:normAutofit/>
          </a:bodyPr>
          <a:lstStyle/>
          <a:p>
            <a:r>
              <a:rPr lang="zh-CN" altLang="en-US" sz="2000" b="1" dirty="0"/>
              <a:t>信息可视化</a:t>
            </a:r>
            <a:r>
              <a:rPr lang="en-US" altLang="zh-CN" sz="2000" b="1" dirty="0" smtClean="0"/>
              <a:t>(Information Visualization)</a:t>
            </a:r>
            <a:r>
              <a:rPr lang="zh-CN" altLang="en-US" sz="2000" b="1" dirty="0" smtClean="0"/>
              <a:t> </a:t>
            </a:r>
            <a:r>
              <a:rPr lang="en-US" altLang="zh-CN" sz="2000" b="1" dirty="0" smtClean="0"/>
              <a:t>:</a:t>
            </a:r>
            <a:r>
              <a:rPr lang="zh-CN" altLang="en-US" sz="2000" b="1" dirty="0"/>
              <a:t>对抽象数据使用计算机支持的、交互的、</a:t>
            </a:r>
            <a:r>
              <a:rPr lang="zh-CN" altLang="en-US" sz="2000" b="1" dirty="0" smtClean="0"/>
              <a:t>可视化</a:t>
            </a:r>
            <a:r>
              <a:rPr lang="zh-CN" altLang="en-US" sz="2000" b="1" dirty="0"/>
              <a:t>的表示形式以增强认知</a:t>
            </a:r>
            <a:r>
              <a:rPr lang="zh-CN" altLang="en-US" sz="2000" b="1" dirty="0" smtClean="0"/>
              <a:t>能力</a:t>
            </a:r>
            <a:endParaRPr lang="en-US" altLang="zh-CN" sz="2000" b="1" dirty="0" smtClean="0"/>
          </a:p>
          <a:p>
            <a:pPr lvl="1"/>
            <a:r>
              <a:rPr lang="zh-CN" altLang="en-US" dirty="0"/>
              <a:t>通过可视化图形呈现数据中隐含的信息和规律</a:t>
            </a:r>
            <a:r>
              <a:rPr lang="zh-CN" altLang="en-US" sz="1600" dirty="0"/>
              <a:t> </a:t>
            </a:r>
            <a:endParaRPr lang="en-US" altLang="zh-CN" sz="1600" dirty="0" smtClean="0"/>
          </a:p>
          <a:p>
            <a:pPr lvl="1"/>
            <a:r>
              <a:rPr lang="zh-CN" altLang="en-US" dirty="0"/>
              <a:t>研究的创新性可视化表征旨在建立符合人的认知</a:t>
            </a:r>
            <a:r>
              <a:rPr lang="zh-CN" altLang="en-US" dirty="0" smtClean="0"/>
              <a:t>规律</a:t>
            </a:r>
            <a:r>
              <a:rPr lang="zh-CN" altLang="en-US" dirty="0"/>
              <a:t>的心理映像</a:t>
            </a:r>
            <a:r>
              <a:rPr lang="en-US" altLang="zh-CN" dirty="0" smtClean="0"/>
              <a:t>(Mental Image</a:t>
            </a:r>
            <a:r>
              <a:rPr lang="en-US" altLang="zh-CN" dirty="0"/>
              <a:t>)</a:t>
            </a:r>
            <a:r>
              <a:rPr lang="en-US" altLang="zh-CN" sz="1600" dirty="0"/>
              <a:t> </a:t>
            </a:r>
            <a:endParaRPr lang="en-US" altLang="zh-CN" sz="1600" dirty="0" smtClean="0"/>
          </a:p>
          <a:p>
            <a:r>
              <a:rPr lang="zh-CN" altLang="en-US" sz="2000" b="1" dirty="0"/>
              <a:t>人机交互</a:t>
            </a:r>
            <a:r>
              <a:rPr lang="en-US" altLang="zh-CN" sz="2000" b="1" dirty="0" smtClean="0"/>
              <a:t>(Human-Computer Interaction</a:t>
            </a:r>
            <a:r>
              <a:rPr lang="en-US" altLang="zh-CN" sz="2000" b="1" dirty="0"/>
              <a:t>)</a:t>
            </a:r>
            <a:r>
              <a:rPr lang="zh-CN" altLang="en-US" sz="2000" b="1" dirty="0"/>
              <a:t> </a:t>
            </a:r>
            <a:r>
              <a:rPr lang="en-US" altLang="zh-CN" sz="2000" b="1" dirty="0"/>
              <a:t>:</a:t>
            </a:r>
            <a:r>
              <a:rPr lang="zh-CN" altLang="en-US" sz="2000" b="1" dirty="0"/>
              <a:t>人与系统之间通过某种对话语言</a:t>
            </a:r>
            <a:r>
              <a:rPr lang="en-US" altLang="zh-CN" sz="2000" b="1" dirty="0"/>
              <a:t>,</a:t>
            </a:r>
            <a:r>
              <a:rPr lang="zh-CN" altLang="en-US" sz="2000" b="1" dirty="0"/>
              <a:t>在一定的交互方式和技术支持下的信息交换过程</a:t>
            </a:r>
            <a:r>
              <a:rPr lang="zh-CN" altLang="en-US" sz="2000" dirty="0"/>
              <a:t> </a:t>
            </a:r>
            <a:endParaRPr lang="en-US" altLang="zh-CN" sz="2000" dirty="0" smtClean="0"/>
          </a:p>
          <a:p>
            <a:r>
              <a:rPr lang="zh-CN" altLang="en-US" sz="2000" b="1" dirty="0"/>
              <a:t>可视分析</a:t>
            </a:r>
            <a:r>
              <a:rPr lang="en-US" altLang="zh-CN" sz="2000" b="1" dirty="0" smtClean="0"/>
              <a:t>(Visual Analytics </a:t>
            </a:r>
            <a:r>
              <a:rPr lang="en-US" altLang="zh-CN" sz="2000" b="1" dirty="0"/>
              <a:t>)</a:t>
            </a:r>
            <a:r>
              <a:rPr lang="zh-CN" altLang="en-US" sz="2000" b="1" dirty="0"/>
              <a:t>一种通过交互式可视化界面来辅助用户对大规模复杂数据集进行分析推理的科学与技术</a:t>
            </a:r>
            <a:r>
              <a:rPr lang="zh-CN" altLang="en-US" sz="2000" dirty="0"/>
              <a:t> </a:t>
            </a:r>
            <a:endParaRPr lang="en-US" altLang="zh-CN" sz="2000" dirty="0" smtClean="0"/>
          </a:p>
          <a:p>
            <a:pPr lvl="1"/>
            <a:r>
              <a:rPr lang="zh-CN" altLang="en-US" dirty="0"/>
              <a:t>可视分析概念提出</a:t>
            </a:r>
            <a:r>
              <a:rPr lang="zh-CN" altLang="en-US" dirty="0" smtClean="0"/>
              <a:t>时，拟定</a:t>
            </a:r>
            <a:r>
              <a:rPr lang="zh-CN" altLang="en-US" dirty="0"/>
              <a:t>的目标之一即是</a:t>
            </a:r>
            <a:r>
              <a:rPr lang="zh-CN" altLang="en-US" dirty="0" smtClean="0"/>
              <a:t>面向</a:t>
            </a:r>
            <a:r>
              <a:rPr lang="zh-CN" altLang="en-US" dirty="0"/>
              <a:t>大规模、动态、</a:t>
            </a:r>
            <a:r>
              <a:rPr lang="zh-CN" altLang="en-US" dirty="0" smtClean="0"/>
              <a:t>模糊，或者</a:t>
            </a:r>
            <a:r>
              <a:rPr lang="zh-CN" altLang="en-US" dirty="0"/>
              <a:t>常常不一致的数据集来进行分析</a:t>
            </a:r>
            <a:r>
              <a:rPr lang="zh-CN" altLang="en-US" sz="1600" dirty="0"/>
              <a:t> </a:t>
            </a:r>
            <a:br>
              <a:rPr lang="zh-CN" altLang="en-US" sz="1600" dirty="0"/>
            </a:br>
            <a:endParaRPr lang="en-US" altLang="zh-CN" sz="1600" b="1" dirty="0"/>
          </a:p>
        </p:txBody>
      </p:sp>
    </p:spTree>
    <p:extLst>
      <p:ext uri="{BB962C8B-B14F-4D97-AF65-F5344CB8AC3E}">
        <p14:creationId xmlns:p14="http://schemas.microsoft.com/office/powerpoint/2010/main" val="28814293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smtClean="0"/>
              <a:t>信息可视化的参考模型</a:t>
            </a:r>
            <a:endParaRPr lang="zh-CN" altLang="en-US" sz="2000" b="1" dirty="0"/>
          </a:p>
        </p:txBody>
      </p:sp>
      <p:sp>
        <p:nvSpPr>
          <p:cNvPr id="3" name="内容占位符 2"/>
          <p:cNvSpPr>
            <a:spLocks noGrp="1"/>
          </p:cNvSpPr>
          <p:nvPr>
            <p:ph idx="1"/>
          </p:nvPr>
        </p:nvSpPr>
        <p:spPr>
          <a:xfrm>
            <a:off x="563961" y="1290280"/>
            <a:ext cx="11185353" cy="5379034"/>
          </a:xfrm>
        </p:spPr>
        <p:txBody>
          <a:bodyPr>
            <a:normAutofit/>
          </a:bodyPr>
          <a:lstStyle/>
          <a:p>
            <a:r>
              <a:rPr lang="zh-CN" altLang="en-US" sz="2000" b="1" dirty="0" smtClean="0"/>
              <a:t>信息可视化参考模型</a:t>
            </a:r>
            <a:endParaRPr lang="en-US" altLang="zh-CN" sz="2000" b="1" dirty="0"/>
          </a:p>
        </p:txBody>
      </p:sp>
      <p:pic>
        <p:nvPicPr>
          <p:cNvPr id="4" name="图片 3"/>
          <p:cNvPicPr>
            <a:picLocks noChangeAspect="1"/>
          </p:cNvPicPr>
          <p:nvPr/>
        </p:nvPicPr>
        <p:blipFill>
          <a:blip r:embed="rId2"/>
          <a:stretch>
            <a:fillRect/>
          </a:stretch>
        </p:blipFill>
        <p:spPr>
          <a:xfrm>
            <a:off x="1015631" y="2462508"/>
            <a:ext cx="10282011" cy="2849040"/>
          </a:xfrm>
          <a:prstGeom prst="rect">
            <a:avLst/>
          </a:prstGeom>
        </p:spPr>
      </p:pic>
    </p:spTree>
    <p:extLst>
      <p:ext uri="{BB962C8B-B14F-4D97-AF65-F5344CB8AC3E}">
        <p14:creationId xmlns:p14="http://schemas.microsoft.com/office/powerpoint/2010/main" val="1201247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800" b="1" dirty="0"/>
              <a:t>面向大数据主流应用的信息可视化技术 </a:t>
            </a:r>
          </a:p>
        </p:txBody>
      </p:sp>
      <p:sp>
        <p:nvSpPr>
          <p:cNvPr id="3" name="内容占位符 2"/>
          <p:cNvSpPr>
            <a:spLocks noGrp="1"/>
          </p:cNvSpPr>
          <p:nvPr>
            <p:ph idx="1"/>
          </p:nvPr>
        </p:nvSpPr>
        <p:spPr>
          <a:xfrm>
            <a:off x="563961" y="1290280"/>
            <a:ext cx="11185353" cy="5379034"/>
          </a:xfrm>
        </p:spPr>
        <p:txBody>
          <a:bodyPr>
            <a:normAutofit/>
          </a:bodyPr>
          <a:lstStyle/>
          <a:p>
            <a:r>
              <a:rPr lang="zh-CN" altLang="en-US" sz="2000" dirty="0"/>
              <a:t>大数据可视化技术涉及传统的科学可视化和信息可视化</a:t>
            </a:r>
            <a:r>
              <a:rPr lang="en-US" altLang="zh-CN" sz="2000" dirty="0"/>
              <a:t>,</a:t>
            </a:r>
            <a:r>
              <a:rPr lang="zh-CN" altLang="en-US" sz="2000" dirty="0"/>
              <a:t>从大数据分析将</a:t>
            </a:r>
            <a:r>
              <a:rPr lang="zh-CN" altLang="en-US" sz="2000" b="1" dirty="0"/>
              <a:t>掘取信息</a:t>
            </a:r>
            <a:r>
              <a:rPr lang="zh-CN" altLang="en-US" sz="2000" dirty="0"/>
              <a:t>和</a:t>
            </a:r>
            <a:r>
              <a:rPr lang="zh-CN" altLang="en-US" sz="2000" b="1" dirty="0"/>
              <a:t>洞悉知识</a:t>
            </a:r>
            <a:r>
              <a:rPr lang="zh-CN" altLang="en-US" sz="2000" dirty="0"/>
              <a:t>作为</a:t>
            </a:r>
            <a:r>
              <a:rPr lang="zh-CN" altLang="en-US" sz="2000" dirty="0" smtClean="0"/>
              <a:t>目标的</a:t>
            </a:r>
            <a:r>
              <a:rPr lang="zh-CN" altLang="en-US" sz="2000" dirty="0"/>
              <a:t>角度出发</a:t>
            </a:r>
            <a:r>
              <a:rPr lang="en-US" altLang="zh-CN" sz="2000" dirty="0"/>
              <a:t>,</a:t>
            </a:r>
            <a:r>
              <a:rPr lang="zh-CN" altLang="en-US" sz="2000" dirty="0"/>
              <a:t>信息可视化技术将在大数据可视化中扮演更为重要的</a:t>
            </a:r>
            <a:r>
              <a:rPr lang="zh-CN" altLang="en-US" sz="2000" dirty="0" smtClean="0"/>
              <a:t>角色。</a:t>
            </a:r>
            <a:endParaRPr lang="en-US" altLang="zh-CN" sz="2000" dirty="0" smtClean="0"/>
          </a:p>
          <a:p>
            <a:r>
              <a:rPr lang="zh-CN" altLang="en-US" sz="2000" dirty="0"/>
              <a:t>根据信息的特征把信息</a:t>
            </a:r>
            <a:r>
              <a:rPr lang="zh-CN" altLang="en-US" sz="2000" dirty="0" smtClean="0"/>
              <a:t>可视化</a:t>
            </a:r>
            <a:r>
              <a:rPr lang="zh-CN" altLang="en-US" sz="2000" dirty="0"/>
              <a:t>技术分为一维信息</a:t>
            </a:r>
            <a:r>
              <a:rPr lang="en-US" altLang="zh-CN" sz="2000" dirty="0"/>
              <a:t>(</a:t>
            </a:r>
            <a:r>
              <a:rPr lang="en-US" altLang="zh-CN" sz="2000" dirty="0" smtClean="0"/>
              <a:t>1-Dimensional</a:t>
            </a:r>
            <a:r>
              <a:rPr lang="en-US" altLang="zh-CN" sz="2000" dirty="0"/>
              <a:t>)</a:t>
            </a:r>
            <a:r>
              <a:rPr lang="zh-CN" altLang="en-US" sz="2000" dirty="0"/>
              <a:t>、二维信息</a:t>
            </a:r>
            <a:r>
              <a:rPr lang="en-US" altLang="zh-CN" sz="2000" dirty="0"/>
              <a:t>(</a:t>
            </a:r>
            <a:r>
              <a:rPr lang="en-US" altLang="zh-CN" sz="2000" dirty="0" smtClean="0"/>
              <a:t>2-Dimensional</a:t>
            </a:r>
            <a:r>
              <a:rPr lang="en-US" altLang="zh-CN" sz="2000" dirty="0"/>
              <a:t>)</a:t>
            </a:r>
            <a:r>
              <a:rPr lang="zh-CN" altLang="en-US" sz="2000" dirty="0"/>
              <a:t>、三维信息</a:t>
            </a:r>
            <a:r>
              <a:rPr lang="en-US" altLang="zh-CN" sz="2000" dirty="0"/>
              <a:t>(</a:t>
            </a:r>
            <a:r>
              <a:rPr lang="en-US" altLang="zh-CN" sz="2000" dirty="0" smtClean="0"/>
              <a:t>3-Dimensional</a:t>
            </a:r>
            <a:r>
              <a:rPr lang="en-US" altLang="zh-CN" sz="2000" dirty="0"/>
              <a:t>)</a:t>
            </a:r>
            <a:r>
              <a:rPr lang="zh-CN" altLang="en-US" sz="2000" dirty="0"/>
              <a:t>、多维信息</a:t>
            </a:r>
            <a:r>
              <a:rPr lang="en-US" altLang="zh-CN" sz="2000" dirty="0" smtClean="0"/>
              <a:t>(Multi-Dimensional</a:t>
            </a:r>
            <a:r>
              <a:rPr lang="en-US" altLang="zh-CN" sz="2000" dirty="0"/>
              <a:t>)</a:t>
            </a:r>
            <a:r>
              <a:rPr lang="zh-CN" altLang="en-US" sz="2000" dirty="0"/>
              <a:t>、层次信息</a:t>
            </a:r>
            <a:r>
              <a:rPr lang="en-US" altLang="zh-CN" sz="2000" dirty="0" smtClean="0"/>
              <a:t>(Tree</a:t>
            </a:r>
            <a:r>
              <a:rPr lang="en-US" altLang="zh-CN" sz="2000" dirty="0"/>
              <a:t>)</a:t>
            </a:r>
            <a:r>
              <a:rPr lang="zh-CN" altLang="en-US" sz="2000" dirty="0"/>
              <a:t>、网络信息</a:t>
            </a:r>
            <a:r>
              <a:rPr lang="en-US" altLang="zh-CN" sz="2000" dirty="0" smtClean="0"/>
              <a:t>(Network</a:t>
            </a:r>
            <a:r>
              <a:rPr lang="en-US" altLang="zh-CN" sz="2000" dirty="0"/>
              <a:t>)</a:t>
            </a:r>
            <a:r>
              <a:rPr lang="zh-CN" altLang="en-US" sz="2000" dirty="0"/>
              <a:t>、时序</a:t>
            </a:r>
            <a:r>
              <a:rPr lang="zh-CN" altLang="en-US" sz="2000" dirty="0" smtClean="0"/>
              <a:t>信息</a:t>
            </a:r>
            <a:r>
              <a:rPr lang="en-US" altLang="zh-CN" sz="2000" dirty="0" smtClean="0"/>
              <a:t>(Temporal)</a:t>
            </a:r>
            <a:r>
              <a:rPr lang="zh-CN" altLang="en-US" sz="2000" dirty="0"/>
              <a:t>可视化 </a:t>
            </a:r>
            <a:endParaRPr lang="en-US" altLang="zh-CN" sz="2000" dirty="0" smtClean="0"/>
          </a:p>
          <a:p>
            <a:endParaRPr lang="en-US" altLang="zh-CN" sz="2000" dirty="0"/>
          </a:p>
        </p:txBody>
      </p:sp>
    </p:spTree>
    <p:extLst>
      <p:ext uri="{BB962C8B-B14F-4D97-AF65-F5344CB8AC3E}">
        <p14:creationId xmlns:p14="http://schemas.microsoft.com/office/powerpoint/2010/main" val="38038985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1" dirty="0" smtClean="0"/>
              <a:t>目录</a:t>
            </a:r>
            <a:endParaRPr lang="zh-CN" altLang="en-US" sz="2000" b="1" dirty="0"/>
          </a:p>
        </p:txBody>
      </p:sp>
      <p:sp>
        <p:nvSpPr>
          <p:cNvPr id="3" name="内容占位符 2"/>
          <p:cNvSpPr>
            <a:spLocks noGrp="1"/>
          </p:cNvSpPr>
          <p:nvPr>
            <p:ph idx="1"/>
          </p:nvPr>
        </p:nvSpPr>
        <p:spPr/>
        <p:txBody>
          <a:bodyPr>
            <a:normAutofit/>
          </a:bodyPr>
          <a:lstStyle/>
          <a:p>
            <a:pPr>
              <a:lnSpc>
                <a:spcPct val="150000"/>
              </a:lnSpc>
            </a:pPr>
            <a:r>
              <a:rPr lang="zh-CN" altLang="en-US" sz="2000" b="1" dirty="0" smtClean="0"/>
              <a:t>相关背景概述</a:t>
            </a:r>
            <a:endParaRPr lang="en-US" altLang="zh-CN" sz="2000" b="1" dirty="0" smtClean="0"/>
          </a:p>
          <a:p>
            <a:pPr>
              <a:lnSpc>
                <a:spcPct val="150000"/>
              </a:lnSpc>
            </a:pPr>
            <a:r>
              <a:rPr lang="zh-CN" altLang="en-US" sz="2000" b="1" smtClean="0">
                <a:solidFill>
                  <a:srgbClr val="0432FF"/>
                </a:solidFill>
              </a:rPr>
              <a:t>几种典型</a:t>
            </a:r>
            <a:r>
              <a:rPr lang="zh-CN" altLang="en-US" sz="2000" b="1" dirty="0" smtClean="0">
                <a:solidFill>
                  <a:srgbClr val="0432FF"/>
                </a:solidFill>
              </a:rPr>
              <a:t>数据的可视化</a:t>
            </a:r>
            <a:endParaRPr lang="en-US" altLang="zh-CN" sz="2000" b="1" dirty="0" smtClean="0">
              <a:solidFill>
                <a:srgbClr val="0432FF"/>
              </a:solidFill>
            </a:endParaRPr>
          </a:p>
          <a:p>
            <a:pPr>
              <a:lnSpc>
                <a:spcPct val="150000"/>
              </a:lnSpc>
            </a:pPr>
            <a:r>
              <a:rPr lang="zh-CN" altLang="en-US" sz="2000" b="1" dirty="0"/>
              <a:t>大</a:t>
            </a:r>
            <a:r>
              <a:rPr lang="zh-CN" altLang="en-US" sz="2000" b="1" dirty="0" smtClean="0"/>
              <a:t>数据可视化的常见形式</a:t>
            </a:r>
            <a:endParaRPr lang="en-US" altLang="zh-CN" sz="2000" b="1" dirty="0" smtClean="0"/>
          </a:p>
          <a:p>
            <a:pPr>
              <a:lnSpc>
                <a:spcPct val="150000"/>
              </a:lnSpc>
            </a:pPr>
            <a:endParaRPr lang="zh-CN" altLang="en-US" sz="2000" b="1" dirty="0"/>
          </a:p>
        </p:txBody>
      </p:sp>
    </p:spTree>
    <p:extLst>
      <p:ext uri="{BB962C8B-B14F-4D97-AF65-F5344CB8AC3E}">
        <p14:creationId xmlns:p14="http://schemas.microsoft.com/office/powerpoint/2010/main" val="2907562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800" b="1" dirty="0"/>
              <a:t>面向大数据主流应用的信息可视化</a:t>
            </a:r>
            <a:r>
              <a:rPr lang="zh-CN" altLang="en-US" sz="1800" b="1" dirty="0" smtClean="0"/>
              <a:t>技术</a:t>
            </a:r>
            <a:r>
              <a:rPr lang="en-US" altLang="zh-CN" sz="1800" b="1" dirty="0" smtClean="0"/>
              <a:t>——</a:t>
            </a:r>
            <a:r>
              <a:rPr lang="zh-CN" altLang="en-US" sz="1800" b="1" dirty="0" smtClean="0"/>
              <a:t>文本可视化</a:t>
            </a:r>
            <a:endParaRPr lang="zh-CN" altLang="en-US" sz="1800" b="1" dirty="0"/>
          </a:p>
        </p:txBody>
      </p:sp>
      <p:sp>
        <p:nvSpPr>
          <p:cNvPr id="3" name="内容占位符 2"/>
          <p:cNvSpPr>
            <a:spLocks noGrp="1"/>
          </p:cNvSpPr>
          <p:nvPr>
            <p:ph idx="1"/>
          </p:nvPr>
        </p:nvSpPr>
        <p:spPr>
          <a:xfrm>
            <a:off x="563961" y="1290280"/>
            <a:ext cx="11185353" cy="5379034"/>
          </a:xfrm>
        </p:spPr>
        <p:txBody>
          <a:bodyPr>
            <a:normAutofit/>
          </a:bodyPr>
          <a:lstStyle/>
          <a:p>
            <a:r>
              <a:rPr lang="zh-CN" altLang="en-US" sz="2000" b="1" dirty="0"/>
              <a:t>标签云</a:t>
            </a:r>
            <a:r>
              <a:rPr lang="en-US" altLang="zh-CN" sz="2000" b="1" dirty="0" smtClean="0"/>
              <a:t>(Word </a:t>
            </a:r>
            <a:r>
              <a:rPr lang="en-US" altLang="zh-CN" sz="2000" b="1" dirty="0"/>
              <a:t>C</a:t>
            </a:r>
            <a:r>
              <a:rPr lang="en-US" altLang="zh-CN" sz="2000" b="1" dirty="0" smtClean="0"/>
              <a:t>louds </a:t>
            </a:r>
            <a:r>
              <a:rPr lang="zh-CN" altLang="en-US" sz="2000" b="1" dirty="0"/>
              <a:t>或 </a:t>
            </a:r>
            <a:r>
              <a:rPr lang="en-US" altLang="zh-CN" sz="2000" b="1" dirty="0"/>
              <a:t>T</a:t>
            </a:r>
            <a:r>
              <a:rPr lang="en-US" altLang="zh-CN" sz="2000" b="1" dirty="0" smtClean="0"/>
              <a:t>ag </a:t>
            </a:r>
            <a:r>
              <a:rPr lang="en-US" altLang="zh-CN" sz="2000" b="1" dirty="0"/>
              <a:t>C</a:t>
            </a:r>
            <a:r>
              <a:rPr lang="en-US" altLang="zh-CN" sz="2000" b="1" dirty="0" smtClean="0"/>
              <a:t>louds</a:t>
            </a:r>
            <a:r>
              <a:rPr lang="en-US" altLang="zh-CN" sz="2000" b="1" dirty="0"/>
              <a:t>) </a:t>
            </a:r>
            <a:endParaRPr lang="en-US" altLang="zh-CN" sz="2000" b="1" dirty="0" smtClean="0"/>
          </a:p>
          <a:p>
            <a:pPr lvl="1"/>
            <a:r>
              <a:rPr lang="zh-CN" altLang="en-US" sz="1800" dirty="0"/>
              <a:t>关键词根据词频或其他</a:t>
            </a:r>
            <a:r>
              <a:rPr lang="zh-CN" altLang="en-US" sz="1800" dirty="0" smtClean="0"/>
              <a:t>规则</a:t>
            </a:r>
            <a:r>
              <a:rPr lang="zh-CN" altLang="en-US" sz="1800" dirty="0"/>
              <a:t>进行排序</a:t>
            </a:r>
            <a:r>
              <a:rPr lang="en-US" altLang="zh-CN" sz="1800" dirty="0"/>
              <a:t>,</a:t>
            </a:r>
            <a:r>
              <a:rPr lang="zh-CN" altLang="en-US" sz="1800" dirty="0"/>
              <a:t>按照一定规律进行布局排列</a:t>
            </a:r>
            <a:r>
              <a:rPr lang="en-US" altLang="zh-CN" sz="1800" dirty="0"/>
              <a:t>,</a:t>
            </a:r>
            <a:r>
              <a:rPr lang="zh-CN" altLang="en-US" sz="1800" dirty="0"/>
              <a:t>用大小、颜色、字体等图形属性对关键词进行可视化 </a:t>
            </a:r>
            <a:endParaRPr lang="en-US" altLang="zh-CN" sz="1800" dirty="0"/>
          </a:p>
        </p:txBody>
      </p:sp>
      <p:pic>
        <p:nvPicPr>
          <p:cNvPr id="5" name="图片 4"/>
          <p:cNvPicPr>
            <a:picLocks noChangeAspect="1"/>
          </p:cNvPicPr>
          <p:nvPr/>
        </p:nvPicPr>
        <p:blipFill>
          <a:blip r:embed="rId2"/>
          <a:stretch>
            <a:fillRect/>
          </a:stretch>
        </p:blipFill>
        <p:spPr>
          <a:xfrm>
            <a:off x="1160650" y="2368336"/>
            <a:ext cx="9631768" cy="4300978"/>
          </a:xfrm>
          <a:prstGeom prst="rect">
            <a:avLst/>
          </a:prstGeom>
        </p:spPr>
      </p:pic>
    </p:spTree>
    <p:extLst>
      <p:ext uri="{BB962C8B-B14F-4D97-AF65-F5344CB8AC3E}">
        <p14:creationId xmlns:p14="http://schemas.microsoft.com/office/powerpoint/2010/main" val="2980225317"/>
      </p:ext>
    </p:extLst>
  </p:cSld>
  <p:clrMapOvr>
    <a:masterClrMapping/>
  </p:clrMapOvr>
  <p:timing>
    <p:tnLst>
      <p:par>
        <p:cTn id="1" dur="indefinite" restart="never" nodeType="tmRoot"/>
      </p:par>
    </p:tnLst>
  </p:timing>
</p:sld>
</file>

<file path=ppt/theme/theme1.xml><?xml version="1.0" encoding="utf-8"?>
<a:theme xmlns:a="http://schemas.openxmlformats.org/drawingml/2006/main" name="Tsinghu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rgbClr val="7030A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singhua" id="{D780B322-CDB6-4BA8-92AF-5C3DE9114273}" vid="{85E16F8F-05B1-4403-9C71-87521E2523D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Tsinghua</Template>
  <TotalTime>79466</TotalTime>
  <Words>1692</Words>
  <Application>Microsoft Office PowerPoint</Application>
  <PresentationFormat>宽屏</PresentationFormat>
  <Paragraphs>147</Paragraphs>
  <Slides>48</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48</vt:i4>
      </vt:variant>
    </vt:vector>
  </HeadingPairs>
  <TitlesOfParts>
    <vt:vector size="58" baseType="lpstr">
      <vt:lpstr>新細明體</vt:lpstr>
      <vt:lpstr>方正粗黑宋简体</vt:lpstr>
      <vt:lpstr>宋体</vt:lpstr>
      <vt:lpstr>Microsoft YaHei</vt:lpstr>
      <vt:lpstr>Arial</vt:lpstr>
      <vt:lpstr>Calibri</vt:lpstr>
      <vt:lpstr>Times New Roman</vt:lpstr>
      <vt:lpstr>Wingdings</vt:lpstr>
      <vt:lpstr>Wingdings 2</vt:lpstr>
      <vt:lpstr>Tsinghua</vt:lpstr>
      <vt:lpstr>Data Mining: Method and Application ——Data Visualization——</vt:lpstr>
      <vt:lpstr>目录</vt:lpstr>
      <vt:lpstr>相关背景概述</vt:lpstr>
      <vt:lpstr>相关背景概述</vt:lpstr>
      <vt:lpstr>信息可视化、人机交互、可视分析的基本概念 </vt:lpstr>
      <vt:lpstr>信息可视化的参考模型</vt:lpstr>
      <vt:lpstr>面向大数据主流应用的信息可视化技术 </vt:lpstr>
      <vt:lpstr>目录</vt:lpstr>
      <vt:lpstr>面向大数据主流应用的信息可视化技术——文本可视化</vt:lpstr>
      <vt:lpstr>面向大数据主流应用的信息可视化技术——文本可视化</vt:lpstr>
      <vt:lpstr>面向大数据主流应用的信息可视化技术——文本可视化</vt:lpstr>
      <vt:lpstr>面向大数据主流应用的信息可视化技术——文本可视化</vt:lpstr>
      <vt:lpstr>面向大数据主流应用的信息可视化技术——网络(图)可视化</vt:lpstr>
      <vt:lpstr>面向大数据主流应用的信息可视化技术——时空数据可视化</vt:lpstr>
      <vt:lpstr>面向大数据主流应用的信息可视化技术——时空数据可视化</vt:lpstr>
      <vt:lpstr>面向大数据主流应用的信息可视化技术——时空数据可视化</vt:lpstr>
      <vt:lpstr>目录</vt:lpstr>
      <vt:lpstr>大数据分析结果的可视化</vt:lpstr>
      <vt:lpstr>大数据分析结果的可视化</vt:lpstr>
      <vt:lpstr>大数据分析结果的可视化</vt:lpstr>
      <vt:lpstr>大数据分析结果的可视化</vt:lpstr>
      <vt:lpstr>大数据分析结果的可视化</vt:lpstr>
      <vt:lpstr>大数据分析结果的可视化</vt:lpstr>
      <vt:lpstr>大数据分析结果的可视化</vt:lpstr>
      <vt:lpstr>大数据分析结果的可视化</vt:lpstr>
      <vt:lpstr>大数据分析结果的可视化</vt:lpstr>
      <vt:lpstr>大数据分析结果的可视化</vt:lpstr>
      <vt:lpstr>大数据分析结果的可视化</vt:lpstr>
      <vt:lpstr>大数据分析结果的可视化</vt:lpstr>
      <vt:lpstr>大数据分析结果的可视化</vt:lpstr>
      <vt:lpstr>大数据分析结果的可视化</vt:lpstr>
      <vt:lpstr>大数据分析结果的可视化</vt:lpstr>
      <vt:lpstr>大数据分析结果的可视化</vt:lpstr>
      <vt:lpstr>大数据分析结果的可视化</vt:lpstr>
      <vt:lpstr>大数据分析结果的可视化</vt:lpstr>
      <vt:lpstr>大数据分析结果的可视化</vt:lpstr>
      <vt:lpstr>大数据分析结果的可视化</vt:lpstr>
      <vt:lpstr>大数据分析结果的可视化</vt:lpstr>
      <vt:lpstr>大数据分析结果的可视化</vt:lpstr>
      <vt:lpstr>大数据分析结果的可视化</vt:lpstr>
      <vt:lpstr>大数据分析结果的可视化</vt:lpstr>
      <vt:lpstr>大数据分析结果的可视化</vt:lpstr>
      <vt:lpstr>大数据分析结果的可视化</vt:lpstr>
      <vt:lpstr>大数据分析结果的可视化</vt:lpstr>
      <vt:lpstr>大数据分析结果的可视化</vt:lpstr>
      <vt:lpstr>大数据分析结果的可视化</vt:lpstr>
      <vt:lpstr>大数据分析结果的可视化</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新闻和用户生成内容的交互分析</dc:title>
  <dc:creator>Lei Hou</dc:creator>
  <cp:lastModifiedBy>xuhua</cp:lastModifiedBy>
  <cp:revision>6147</cp:revision>
  <cp:lastPrinted>2019-04-19T01:46:34Z</cp:lastPrinted>
  <dcterms:created xsi:type="dcterms:W3CDTF">2013-09-16T02:46:25Z</dcterms:created>
  <dcterms:modified xsi:type="dcterms:W3CDTF">2022-05-16T08:04:26Z</dcterms:modified>
</cp:coreProperties>
</file>